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393" r:id="rId3"/>
    <p:sldId id="509" r:id="rId4"/>
    <p:sldId id="506" r:id="rId5"/>
    <p:sldId id="507" r:id="rId6"/>
    <p:sldId id="505" r:id="rId7"/>
    <p:sldId id="511" r:id="rId8"/>
    <p:sldId id="508" r:id="rId9"/>
    <p:sldId id="512" r:id="rId10"/>
    <p:sldId id="504" r:id="rId11"/>
    <p:sldId id="259" r:id="rId12"/>
    <p:sldId id="286" r:id="rId13"/>
    <p:sldId id="287" r:id="rId14"/>
    <p:sldId id="531" r:id="rId15"/>
    <p:sldId id="502" r:id="rId16"/>
    <p:sldId id="530" r:id="rId17"/>
    <p:sldId id="513" r:id="rId18"/>
    <p:sldId id="503" r:id="rId19"/>
    <p:sldId id="517" r:id="rId20"/>
    <p:sldId id="263" r:id="rId21"/>
    <p:sldId id="518" r:id="rId22"/>
    <p:sldId id="265" r:id="rId23"/>
    <p:sldId id="266" r:id="rId24"/>
    <p:sldId id="267" r:id="rId25"/>
    <p:sldId id="268" r:id="rId26"/>
    <p:sldId id="501" r:id="rId27"/>
    <p:sldId id="314" r:id="rId28"/>
    <p:sldId id="320" r:id="rId29"/>
    <p:sldId id="532" r:id="rId30"/>
    <p:sldId id="520" r:id="rId31"/>
    <p:sldId id="271" r:id="rId32"/>
    <p:sldId id="274" r:id="rId33"/>
    <p:sldId id="275" r:id="rId34"/>
    <p:sldId id="285" r:id="rId35"/>
    <p:sldId id="277" r:id="rId36"/>
    <p:sldId id="278" r:id="rId37"/>
    <p:sldId id="279" r:id="rId38"/>
    <p:sldId id="280" r:id="rId39"/>
    <p:sldId id="281" r:id="rId40"/>
    <p:sldId id="282" r:id="rId41"/>
    <p:sldId id="322" r:id="rId42"/>
    <p:sldId id="529" r:id="rId43"/>
    <p:sldId id="521" r:id="rId44"/>
    <p:sldId id="296" r:id="rId45"/>
    <p:sldId id="291" r:id="rId46"/>
    <p:sldId id="292" r:id="rId47"/>
    <p:sldId id="534" r:id="rId48"/>
    <p:sldId id="525" r:id="rId49"/>
    <p:sldId id="527" r:id="rId50"/>
    <p:sldId id="257" r:id="rId51"/>
    <p:sldId id="528" r:id="rId52"/>
    <p:sldId id="533" r:id="rId53"/>
    <p:sldId id="535" r:id="rId54"/>
    <p:sldId id="351" r:id="rId55"/>
    <p:sldId id="294" r:id="rId56"/>
    <p:sldId id="295" r:id="rId57"/>
    <p:sldId id="297" r:id="rId58"/>
    <p:sldId id="298" r:id="rId59"/>
    <p:sldId id="523" r:id="rId60"/>
    <p:sldId id="526" r:id="rId61"/>
    <p:sldId id="522" r:id="rId62"/>
    <p:sldId id="299" r:id="rId63"/>
    <p:sldId id="357" r:id="rId64"/>
    <p:sldId id="304" r:id="rId65"/>
    <p:sldId id="300" r:id="rId66"/>
    <p:sldId id="396" r:id="rId67"/>
    <p:sldId id="519" r:id="rId68"/>
    <p:sldId id="306" r:id="rId69"/>
    <p:sldId id="342" r:id="rId70"/>
    <p:sldId id="316" r:id="rId71"/>
    <p:sldId id="328" r:id="rId72"/>
    <p:sldId id="366" r:id="rId73"/>
    <p:sldId id="514" r:id="rId7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us Röllig" initials="MR" lastIdx="1" clrIdx="0">
    <p:extLst>
      <p:ext uri="{19B8F6BF-5375-455C-9EA6-DF929625EA0E}">
        <p15:presenceInfo xmlns:p15="http://schemas.microsoft.com/office/powerpoint/2012/main" userId="30dd76edf877a0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FF00"/>
    <a:srgbClr val="D759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8917" autoAdjust="0"/>
  </p:normalViewPr>
  <p:slideViewPr>
    <p:cSldViewPr snapToGrid="0">
      <p:cViewPr>
        <p:scale>
          <a:sx n="75" d="100"/>
          <a:sy n="75" d="100"/>
        </p:scale>
        <p:origin x="240" y="43"/>
      </p:cViewPr>
      <p:guideLst/>
    </p:cSldViewPr>
  </p:slideViewPr>
  <p:notesTextViewPr>
    <p:cViewPr>
      <p:scale>
        <a:sx n="1" d="1"/>
        <a:sy n="1" d="1"/>
      </p:scale>
      <p:origin x="0" y="0"/>
    </p:cViewPr>
  </p:notesTextViewPr>
  <p:sorterViewPr>
    <p:cViewPr>
      <p:scale>
        <a:sx n="75" d="100"/>
        <a:sy n="75" d="100"/>
      </p:scale>
      <p:origin x="0" y="-74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us Röllig" userId="30dd76edf877a089" providerId="LiveId" clId="{0DDAC571-DD35-41DC-969F-B3764798DA70}"/>
    <pc:docChg chg="modSld">
      <pc:chgData name="Markus Röllig" userId="30dd76edf877a089" providerId="LiveId" clId="{0DDAC571-DD35-41DC-969F-B3764798DA70}" dt="2021-04-26T17:58:12.495" v="6" actId="6549"/>
      <pc:docMkLst>
        <pc:docMk/>
      </pc:docMkLst>
      <pc:sldChg chg="modSp">
        <pc:chgData name="Markus Röllig" userId="30dd76edf877a089" providerId="LiveId" clId="{0DDAC571-DD35-41DC-969F-B3764798DA70}" dt="2021-04-26T17:58:12.495" v="6" actId="6549"/>
        <pc:sldMkLst>
          <pc:docMk/>
          <pc:sldMk cId="3117648804" sldId="257"/>
        </pc:sldMkLst>
        <pc:spChg chg="mod">
          <ac:chgData name="Markus Röllig" userId="30dd76edf877a089" providerId="LiveId" clId="{0DDAC571-DD35-41DC-969F-B3764798DA70}" dt="2021-04-26T17:58:12.495" v="6" actId="6549"/>
          <ac:spMkLst>
            <pc:docMk/>
            <pc:sldMk cId="3117648804" sldId="257"/>
            <ac:spMk id="10" creationId="{E6F9E864-4A33-4309-9776-7BAF3C840D5B}"/>
          </ac:spMkLst>
        </pc:spChg>
      </pc:sldChg>
    </pc:docChg>
  </pc:docChgLst>
  <pc:docChgLst>
    <pc:chgData name="Markus Röllig" userId="30dd76edf877a089" providerId="LiveId" clId="{26AD332D-8E8A-4348-96BD-272E8CCBFF68}"/>
    <pc:docChg chg="undo custSel addSld delSld modSld sldOrd">
      <pc:chgData name="Markus Röllig" userId="30dd76edf877a089" providerId="LiveId" clId="{26AD332D-8E8A-4348-96BD-272E8CCBFF68}" dt="2021-04-29T16:44:27.929" v="1963"/>
      <pc:docMkLst>
        <pc:docMk/>
      </pc:docMkLst>
      <pc:sldChg chg="ord">
        <pc:chgData name="Markus Röllig" userId="30dd76edf877a089" providerId="LiveId" clId="{26AD332D-8E8A-4348-96BD-272E8CCBFF68}" dt="2021-04-28T13:43:17.707" v="1335"/>
        <pc:sldMkLst>
          <pc:docMk/>
          <pc:sldMk cId="3117648804" sldId="257"/>
        </pc:sldMkLst>
      </pc:sldChg>
      <pc:sldChg chg="delSp delAnim">
        <pc:chgData name="Markus Röllig" userId="30dd76edf877a089" providerId="LiveId" clId="{26AD332D-8E8A-4348-96BD-272E8CCBFF68}" dt="2021-04-28T13:35:04.727" v="1272" actId="478"/>
        <pc:sldMkLst>
          <pc:docMk/>
          <pc:sldMk cId="785296330" sldId="263"/>
        </pc:sldMkLst>
        <pc:spChg chg="del">
          <ac:chgData name="Markus Röllig" userId="30dd76edf877a089" providerId="LiveId" clId="{26AD332D-8E8A-4348-96BD-272E8CCBFF68}" dt="2021-04-28T13:35:04.727" v="1272" actId="478"/>
          <ac:spMkLst>
            <pc:docMk/>
            <pc:sldMk cId="785296330" sldId="263"/>
            <ac:spMk id="93191" creationId="{00000000-0000-0000-0000-000000000000}"/>
          </ac:spMkLst>
        </pc:spChg>
        <pc:picChg chg="del">
          <ac:chgData name="Markus Röllig" userId="30dd76edf877a089" providerId="LiveId" clId="{26AD332D-8E8A-4348-96BD-272E8CCBFF68}" dt="2021-04-28T13:35:00.869" v="1271" actId="478"/>
          <ac:picMkLst>
            <pc:docMk/>
            <pc:sldMk cId="785296330" sldId="263"/>
            <ac:picMk id="93189" creationId="{00000000-0000-0000-0000-000000000000}"/>
          </ac:picMkLst>
        </pc:picChg>
      </pc:sldChg>
      <pc:sldChg chg="modSp">
        <pc:chgData name="Markus Röllig" userId="30dd76edf877a089" providerId="LiveId" clId="{26AD332D-8E8A-4348-96BD-272E8CCBFF68}" dt="2021-04-28T13:45:15.145" v="1347" actId="207"/>
        <pc:sldMkLst>
          <pc:docMk/>
          <pc:sldMk cId="3916251685" sldId="265"/>
        </pc:sldMkLst>
        <pc:spChg chg="mod">
          <ac:chgData name="Markus Röllig" userId="30dd76edf877a089" providerId="LiveId" clId="{26AD332D-8E8A-4348-96BD-272E8CCBFF68}" dt="2021-04-28T13:45:15.145" v="1347" actId="207"/>
          <ac:spMkLst>
            <pc:docMk/>
            <pc:sldMk cId="3916251685" sldId="265"/>
            <ac:spMk id="47106" creationId="{00000000-0000-0000-0000-000000000000}"/>
          </ac:spMkLst>
        </pc:spChg>
      </pc:sldChg>
      <pc:sldChg chg="ord">
        <pc:chgData name="Markus Röllig" userId="30dd76edf877a089" providerId="LiveId" clId="{26AD332D-8E8A-4348-96BD-272E8CCBFF68}" dt="2021-04-28T13:31:01.486" v="1259"/>
        <pc:sldMkLst>
          <pc:docMk/>
          <pc:sldMk cId="68293857" sldId="286"/>
        </pc:sldMkLst>
      </pc:sldChg>
      <pc:sldChg chg="ord">
        <pc:chgData name="Markus Röllig" userId="30dd76edf877a089" providerId="LiveId" clId="{26AD332D-8E8A-4348-96BD-272E8CCBFF68}" dt="2021-04-28T13:31:01.486" v="1259"/>
        <pc:sldMkLst>
          <pc:docMk/>
          <pc:sldMk cId="969097809" sldId="287"/>
        </pc:sldMkLst>
      </pc:sldChg>
      <pc:sldChg chg="modSp">
        <pc:chgData name="Markus Röllig" userId="30dd76edf877a089" providerId="LiveId" clId="{26AD332D-8E8A-4348-96BD-272E8CCBFF68}" dt="2021-04-28T13:44:51.657" v="1344" actId="207"/>
        <pc:sldMkLst>
          <pc:docMk/>
          <pc:sldMk cId="1984794908" sldId="291"/>
        </pc:sldMkLst>
        <pc:spChg chg="mod">
          <ac:chgData name="Markus Röllig" userId="30dd76edf877a089" providerId="LiveId" clId="{26AD332D-8E8A-4348-96BD-272E8CCBFF68}" dt="2021-04-28T13:44:51.657" v="1344" actId="207"/>
          <ac:spMkLst>
            <pc:docMk/>
            <pc:sldMk cId="1984794908" sldId="291"/>
            <ac:spMk id="22530" creationId="{00000000-0000-0000-0000-000000000000}"/>
          </ac:spMkLst>
        </pc:spChg>
      </pc:sldChg>
      <pc:sldChg chg="ord">
        <pc:chgData name="Markus Röllig" userId="30dd76edf877a089" providerId="LiveId" clId="{26AD332D-8E8A-4348-96BD-272E8CCBFF68}" dt="2021-04-28T16:32:48.550" v="1360"/>
        <pc:sldMkLst>
          <pc:docMk/>
          <pc:sldMk cId="569200812" sldId="294"/>
        </pc:sldMkLst>
      </pc:sldChg>
      <pc:sldChg chg="ord">
        <pc:chgData name="Markus Röllig" userId="30dd76edf877a089" providerId="LiveId" clId="{26AD332D-8E8A-4348-96BD-272E8CCBFF68}" dt="2021-04-28T16:32:48.550" v="1360"/>
        <pc:sldMkLst>
          <pc:docMk/>
          <pc:sldMk cId="3876281858" sldId="295"/>
        </pc:sldMkLst>
      </pc:sldChg>
      <pc:sldChg chg="modSp ord">
        <pc:chgData name="Markus Röllig" userId="30dd76edf877a089" providerId="LiveId" clId="{26AD332D-8E8A-4348-96BD-272E8CCBFF68}" dt="2021-04-28T16:32:48.550" v="1360"/>
        <pc:sldMkLst>
          <pc:docMk/>
          <pc:sldMk cId="1886296077" sldId="297"/>
        </pc:sldMkLst>
        <pc:spChg chg="mod">
          <ac:chgData name="Markus Röllig" userId="30dd76edf877a089" providerId="LiveId" clId="{26AD332D-8E8A-4348-96BD-272E8CCBFF68}" dt="2021-04-28T13:44:45.363" v="1341" actId="207"/>
          <ac:spMkLst>
            <pc:docMk/>
            <pc:sldMk cId="1886296077" sldId="297"/>
            <ac:spMk id="2" creationId="{00000000-0000-0000-0000-000000000000}"/>
          </ac:spMkLst>
        </pc:spChg>
      </pc:sldChg>
      <pc:sldChg chg="modSp ord">
        <pc:chgData name="Markus Röllig" userId="30dd76edf877a089" providerId="LiveId" clId="{26AD332D-8E8A-4348-96BD-272E8CCBFF68}" dt="2021-04-28T16:32:48.550" v="1360"/>
        <pc:sldMkLst>
          <pc:docMk/>
          <pc:sldMk cId="3056861624" sldId="298"/>
        </pc:sldMkLst>
        <pc:spChg chg="mod">
          <ac:chgData name="Markus Röllig" userId="30dd76edf877a089" providerId="LiveId" clId="{26AD332D-8E8A-4348-96BD-272E8CCBFF68}" dt="2021-04-28T13:44:36.245" v="1338" actId="207"/>
          <ac:spMkLst>
            <pc:docMk/>
            <pc:sldMk cId="3056861624" sldId="298"/>
            <ac:spMk id="71682" creationId="{00000000-0000-0000-0000-000000000000}"/>
          </ac:spMkLst>
        </pc:spChg>
      </pc:sldChg>
      <pc:sldChg chg="ord modTransition">
        <pc:chgData name="Markus Röllig" userId="30dd76edf877a089" providerId="LiveId" clId="{26AD332D-8E8A-4348-96BD-272E8CCBFF68}" dt="2021-04-28T16:41:06.993" v="1637"/>
        <pc:sldMkLst>
          <pc:docMk/>
          <pc:sldMk cId="1955899825" sldId="299"/>
        </pc:sldMkLst>
      </pc:sldChg>
      <pc:sldChg chg="ord modTransition">
        <pc:chgData name="Markus Röllig" userId="30dd76edf877a089" providerId="LiveId" clId="{26AD332D-8E8A-4348-96BD-272E8CCBFF68}" dt="2021-04-28T16:41:06.993" v="1637"/>
        <pc:sldMkLst>
          <pc:docMk/>
          <pc:sldMk cId="3289215949" sldId="300"/>
        </pc:sldMkLst>
      </pc:sldChg>
      <pc:sldChg chg="ord modTransition">
        <pc:chgData name="Markus Röllig" userId="30dd76edf877a089" providerId="LiveId" clId="{26AD332D-8E8A-4348-96BD-272E8CCBFF68}" dt="2021-04-28T16:41:06.993" v="1637"/>
        <pc:sldMkLst>
          <pc:docMk/>
          <pc:sldMk cId="2902957539" sldId="304"/>
        </pc:sldMkLst>
      </pc:sldChg>
      <pc:sldChg chg="ord modTransition">
        <pc:chgData name="Markus Röllig" userId="30dd76edf877a089" providerId="LiveId" clId="{26AD332D-8E8A-4348-96BD-272E8CCBFF68}" dt="2021-04-28T16:51:37.010" v="1702"/>
        <pc:sldMkLst>
          <pc:docMk/>
          <pc:sldMk cId="3543091561" sldId="306"/>
        </pc:sldMkLst>
      </pc:sldChg>
      <pc:sldChg chg="addSp modSp modAnim">
        <pc:chgData name="Markus Röllig" userId="30dd76edf877a089" providerId="LiveId" clId="{26AD332D-8E8A-4348-96BD-272E8CCBFF68}" dt="2021-04-28T16:46:30.334" v="1652"/>
        <pc:sldMkLst>
          <pc:docMk/>
          <pc:sldMk cId="1310427705" sldId="314"/>
        </pc:sldMkLst>
        <pc:spChg chg="mod">
          <ac:chgData name="Markus Röllig" userId="30dd76edf877a089" providerId="LiveId" clId="{26AD332D-8E8A-4348-96BD-272E8CCBFF68}" dt="2021-04-28T16:43:03.361" v="1642" actId="27636"/>
          <ac:spMkLst>
            <pc:docMk/>
            <pc:sldMk cId="1310427705" sldId="314"/>
            <ac:spMk id="3" creationId="{00000000-0000-0000-0000-000000000000}"/>
          </ac:spMkLst>
        </pc:spChg>
        <pc:spChg chg="add mod">
          <ac:chgData name="Markus Röllig" userId="30dd76edf877a089" providerId="LiveId" clId="{26AD332D-8E8A-4348-96BD-272E8CCBFF68}" dt="2021-04-28T13:08:03.731" v="1129" actId="207"/>
          <ac:spMkLst>
            <pc:docMk/>
            <pc:sldMk cId="1310427705" sldId="314"/>
            <ac:spMk id="10" creationId="{D0D76E09-CD6C-41A9-B4E0-20A338CF5748}"/>
          </ac:spMkLst>
        </pc:spChg>
        <pc:spChg chg="add mod">
          <ac:chgData name="Markus Röllig" userId="30dd76edf877a089" providerId="LiveId" clId="{26AD332D-8E8A-4348-96BD-272E8CCBFF68}" dt="2021-04-28T13:08:03.731" v="1129" actId="207"/>
          <ac:spMkLst>
            <pc:docMk/>
            <pc:sldMk cId="1310427705" sldId="314"/>
            <ac:spMk id="11" creationId="{A2F757A8-1022-4384-83A4-8B0AD2A06223}"/>
          </ac:spMkLst>
        </pc:spChg>
        <pc:spChg chg="add mod">
          <ac:chgData name="Markus Röllig" userId="30dd76edf877a089" providerId="LiveId" clId="{26AD332D-8E8A-4348-96BD-272E8CCBFF68}" dt="2021-04-28T13:09:21.128" v="1144" actId="1076"/>
          <ac:spMkLst>
            <pc:docMk/>
            <pc:sldMk cId="1310427705" sldId="314"/>
            <ac:spMk id="12" creationId="{4E5A3A83-F0CE-4323-96BA-13C5D2E7781B}"/>
          </ac:spMkLst>
        </pc:spChg>
        <pc:picChg chg="mod ord">
          <ac:chgData name="Markus Röllig" userId="30dd76edf877a089" providerId="LiveId" clId="{26AD332D-8E8A-4348-96BD-272E8CCBFF68}" dt="2021-04-28T13:07:34.387" v="1125" actId="1076"/>
          <ac:picMkLst>
            <pc:docMk/>
            <pc:sldMk cId="1310427705" sldId="314"/>
            <ac:picMk id="5" creationId="{00000000-0000-0000-0000-000000000000}"/>
          </ac:picMkLst>
        </pc:picChg>
        <pc:picChg chg="add mod">
          <ac:chgData name="Markus Röllig" userId="30dd76edf877a089" providerId="LiveId" clId="{26AD332D-8E8A-4348-96BD-272E8CCBFF68}" dt="2021-04-28T13:07:25.634" v="1122" actId="1076"/>
          <ac:picMkLst>
            <pc:docMk/>
            <pc:sldMk cId="1310427705" sldId="314"/>
            <ac:picMk id="9" creationId="{35A204D7-6EE8-4E78-810E-EB05252F09FF}"/>
          </ac:picMkLst>
        </pc:picChg>
      </pc:sldChg>
      <pc:sldChg chg="ord">
        <pc:chgData name="Markus Röllig" userId="30dd76edf877a089" providerId="LiveId" clId="{26AD332D-8E8A-4348-96BD-272E8CCBFF68}" dt="2021-04-28T17:08:16.477" v="1846"/>
        <pc:sldMkLst>
          <pc:docMk/>
          <pc:sldMk cId="0" sldId="316"/>
        </pc:sldMkLst>
      </pc:sldChg>
      <pc:sldChg chg="add del ord">
        <pc:chgData name="Markus Röllig" userId="30dd76edf877a089" providerId="LiveId" clId="{26AD332D-8E8A-4348-96BD-272E8CCBFF68}" dt="2021-04-28T13:34:11.805" v="1268"/>
        <pc:sldMkLst>
          <pc:docMk/>
          <pc:sldMk cId="0" sldId="320"/>
        </pc:sldMkLst>
      </pc:sldChg>
      <pc:sldChg chg="addSp delSp modSp">
        <pc:chgData name="Markus Röllig" userId="30dd76edf877a089" providerId="LiveId" clId="{26AD332D-8E8A-4348-96BD-272E8CCBFF68}" dt="2021-04-28T13:22:14.168" v="1179" actId="1076"/>
        <pc:sldMkLst>
          <pc:docMk/>
          <pc:sldMk cId="0" sldId="322"/>
        </pc:sldMkLst>
        <pc:grpChg chg="del">
          <ac:chgData name="Markus Röllig" userId="30dd76edf877a089" providerId="LiveId" clId="{26AD332D-8E8A-4348-96BD-272E8CCBFF68}" dt="2021-04-28T13:15:23.084" v="1162" actId="478"/>
          <ac:grpSpMkLst>
            <pc:docMk/>
            <pc:sldMk cId="0" sldId="322"/>
            <ac:grpSpMk id="112653" creationId="{34ACA0B0-9DD0-4225-9C97-0F27DBF77302}"/>
          </ac:grpSpMkLst>
        </pc:grpChg>
        <pc:picChg chg="add mod">
          <ac:chgData name="Markus Röllig" userId="30dd76edf877a089" providerId="LiveId" clId="{26AD332D-8E8A-4348-96BD-272E8CCBFF68}" dt="2021-04-28T13:22:08.144" v="1178" actId="14100"/>
          <ac:picMkLst>
            <pc:docMk/>
            <pc:sldMk cId="0" sldId="322"/>
            <ac:picMk id="3" creationId="{110F5083-D145-45B1-93B4-BC50FFD72243}"/>
          </ac:picMkLst>
        </pc:picChg>
        <pc:picChg chg="add del mod">
          <ac:chgData name="Markus Röllig" userId="30dd76edf877a089" providerId="LiveId" clId="{26AD332D-8E8A-4348-96BD-272E8CCBFF68}" dt="2021-04-28T13:21:49.092" v="1171" actId="478"/>
          <ac:picMkLst>
            <pc:docMk/>
            <pc:sldMk cId="0" sldId="322"/>
            <ac:picMk id="5" creationId="{E6AC869D-DA88-498C-817C-CC244C5C266B}"/>
          </ac:picMkLst>
        </pc:picChg>
        <pc:picChg chg="add mod">
          <ac:chgData name="Markus Röllig" userId="30dd76edf877a089" providerId="LiveId" clId="{26AD332D-8E8A-4348-96BD-272E8CCBFF68}" dt="2021-04-28T13:22:14.168" v="1179" actId="1076"/>
          <ac:picMkLst>
            <pc:docMk/>
            <pc:sldMk cId="0" sldId="322"/>
            <ac:picMk id="7" creationId="{D5626745-868E-49FF-BB7A-53AA50C4902F}"/>
          </ac:picMkLst>
        </pc:picChg>
        <pc:picChg chg="add del mod">
          <ac:chgData name="Markus Röllig" userId="30dd76edf877a089" providerId="LiveId" clId="{26AD332D-8E8A-4348-96BD-272E8CCBFF68}" dt="2021-04-28T13:15:11.586" v="1161" actId="478"/>
          <ac:picMkLst>
            <pc:docMk/>
            <pc:sldMk cId="0" sldId="322"/>
            <ac:picMk id="11" creationId="{5784AC68-D90F-4B24-85F3-B5B3E09CF7CC}"/>
          </ac:picMkLst>
        </pc:picChg>
        <pc:picChg chg="del mod">
          <ac:chgData name="Markus Röllig" userId="30dd76edf877a089" providerId="LiveId" clId="{26AD332D-8E8A-4348-96BD-272E8CCBFF68}" dt="2021-04-28T13:14:48.957" v="1157" actId="478"/>
          <ac:picMkLst>
            <pc:docMk/>
            <pc:sldMk cId="0" sldId="322"/>
            <ac:picMk id="112644" creationId="{28057C19-1F40-4C1D-AD7A-A787D16D09F0}"/>
          </ac:picMkLst>
        </pc:picChg>
        <pc:picChg chg="mod">
          <ac:chgData name="Markus Röllig" userId="30dd76edf877a089" providerId="LiveId" clId="{26AD332D-8E8A-4348-96BD-272E8CCBFF68}" dt="2021-04-28T13:21:59.540" v="1174" actId="14100"/>
          <ac:picMkLst>
            <pc:docMk/>
            <pc:sldMk cId="0" sldId="322"/>
            <ac:picMk id="112645" creationId="{78643792-C68D-4900-89A1-63C3FC0A2F0E}"/>
          </ac:picMkLst>
        </pc:picChg>
      </pc:sldChg>
      <pc:sldChg chg="ord">
        <pc:chgData name="Markus Röllig" userId="30dd76edf877a089" providerId="LiveId" clId="{26AD332D-8E8A-4348-96BD-272E8CCBFF68}" dt="2021-04-28T17:08:16.477" v="1846"/>
        <pc:sldMkLst>
          <pc:docMk/>
          <pc:sldMk cId="0" sldId="328"/>
        </pc:sldMkLst>
      </pc:sldChg>
      <pc:sldChg chg="ord">
        <pc:chgData name="Markus Röllig" userId="30dd76edf877a089" providerId="LiveId" clId="{26AD332D-8E8A-4348-96BD-272E8CCBFF68}" dt="2021-04-28T16:56:05.320" v="1704"/>
        <pc:sldMkLst>
          <pc:docMk/>
          <pc:sldMk cId="0" sldId="342"/>
        </pc:sldMkLst>
      </pc:sldChg>
      <pc:sldChg chg="ord">
        <pc:chgData name="Markus Röllig" userId="30dd76edf877a089" providerId="LiveId" clId="{26AD332D-8E8A-4348-96BD-272E8CCBFF68}" dt="2021-04-28T16:41:45.893" v="1638"/>
        <pc:sldMkLst>
          <pc:docMk/>
          <pc:sldMk cId="3332218725" sldId="351"/>
        </pc:sldMkLst>
      </pc:sldChg>
      <pc:sldChg chg="ord modTransition">
        <pc:chgData name="Markus Röllig" userId="30dd76edf877a089" providerId="LiveId" clId="{26AD332D-8E8A-4348-96BD-272E8CCBFF68}" dt="2021-04-28T16:41:06.993" v="1637"/>
        <pc:sldMkLst>
          <pc:docMk/>
          <pc:sldMk cId="2464937878" sldId="357"/>
        </pc:sldMkLst>
      </pc:sldChg>
      <pc:sldChg chg="ord">
        <pc:chgData name="Markus Röllig" userId="30dd76edf877a089" providerId="LiveId" clId="{26AD332D-8E8A-4348-96BD-272E8CCBFF68}" dt="2021-04-29T10:25:30.116" v="1896"/>
        <pc:sldMkLst>
          <pc:docMk/>
          <pc:sldMk cId="3696145228" sldId="366"/>
        </pc:sldMkLst>
      </pc:sldChg>
      <pc:sldChg chg="ord modTransition">
        <pc:chgData name="Markus Röllig" userId="30dd76edf877a089" providerId="LiveId" clId="{26AD332D-8E8A-4348-96BD-272E8CCBFF68}" dt="2021-04-28T16:45:19.390" v="1650"/>
        <pc:sldMkLst>
          <pc:docMk/>
          <pc:sldMk cId="2635499718" sldId="396"/>
        </pc:sldMkLst>
      </pc:sldChg>
      <pc:sldChg chg="ord">
        <pc:chgData name="Markus Röllig" userId="30dd76edf877a089" providerId="LiveId" clId="{26AD332D-8E8A-4348-96BD-272E8CCBFF68}" dt="2021-04-28T13:31:01.486" v="1259"/>
        <pc:sldMkLst>
          <pc:docMk/>
          <pc:sldMk cId="4279412877" sldId="502"/>
        </pc:sldMkLst>
      </pc:sldChg>
      <pc:sldChg chg="ord">
        <pc:chgData name="Markus Röllig" userId="30dd76edf877a089" providerId="LiveId" clId="{26AD332D-8E8A-4348-96BD-272E8CCBFF68}" dt="2021-04-29T10:26:05.484" v="1898"/>
        <pc:sldMkLst>
          <pc:docMk/>
          <pc:sldMk cId="3720991491" sldId="503"/>
        </pc:sldMkLst>
      </pc:sldChg>
      <pc:sldChg chg="modSp">
        <pc:chgData name="Markus Röllig" userId="30dd76edf877a089" providerId="LiveId" clId="{26AD332D-8E8A-4348-96BD-272E8CCBFF68}" dt="2021-04-28T13:47:24.017" v="1358" actId="114"/>
        <pc:sldMkLst>
          <pc:docMk/>
          <pc:sldMk cId="1274120828" sldId="509"/>
        </pc:sldMkLst>
        <pc:spChg chg="mod">
          <ac:chgData name="Markus Röllig" userId="30dd76edf877a089" providerId="LiveId" clId="{26AD332D-8E8A-4348-96BD-272E8CCBFF68}" dt="2021-04-28T13:47:24.017" v="1358" actId="114"/>
          <ac:spMkLst>
            <pc:docMk/>
            <pc:sldMk cId="1274120828" sldId="509"/>
            <ac:spMk id="3" creationId="{687AD141-FB9A-48F9-BFF1-9319A168F7CA}"/>
          </ac:spMkLst>
        </pc:spChg>
      </pc:sldChg>
      <pc:sldChg chg="ord">
        <pc:chgData name="Markus Röllig" userId="30dd76edf877a089" providerId="LiveId" clId="{26AD332D-8E8A-4348-96BD-272E8CCBFF68}" dt="2021-04-29T10:25:52.051" v="1897"/>
        <pc:sldMkLst>
          <pc:docMk/>
          <pc:sldMk cId="3788146347" sldId="513"/>
        </pc:sldMkLst>
      </pc:sldChg>
      <pc:sldChg chg="ord">
        <pc:chgData name="Markus Röllig" userId="30dd76edf877a089" providerId="LiveId" clId="{26AD332D-8E8A-4348-96BD-272E8CCBFF68}" dt="2021-04-29T10:25:30.116" v="1896"/>
        <pc:sldMkLst>
          <pc:docMk/>
          <pc:sldMk cId="1142966546" sldId="514"/>
        </pc:sldMkLst>
      </pc:sldChg>
      <pc:sldChg chg="del">
        <pc:chgData name="Markus Röllig" userId="30dd76edf877a089" providerId="LiveId" clId="{26AD332D-8E8A-4348-96BD-272E8CCBFF68}" dt="2021-04-28T13:00:32.067" v="1095" actId="2696"/>
        <pc:sldMkLst>
          <pc:docMk/>
          <pc:sldMk cId="2048995063" sldId="515"/>
        </pc:sldMkLst>
      </pc:sldChg>
      <pc:sldChg chg="del">
        <pc:chgData name="Markus Röllig" userId="30dd76edf877a089" providerId="LiveId" clId="{26AD332D-8E8A-4348-96BD-272E8CCBFF68}" dt="2021-04-28T13:30:53.883" v="1258" actId="2696"/>
        <pc:sldMkLst>
          <pc:docMk/>
          <pc:sldMk cId="3032616772" sldId="516"/>
        </pc:sldMkLst>
      </pc:sldChg>
      <pc:sldChg chg="ord">
        <pc:chgData name="Markus Röllig" userId="30dd76edf877a089" providerId="LiveId" clId="{26AD332D-8E8A-4348-96BD-272E8CCBFF68}" dt="2021-04-28T13:31:26.646" v="1261"/>
        <pc:sldMkLst>
          <pc:docMk/>
          <pc:sldMk cId="1122557221" sldId="517"/>
        </pc:sldMkLst>
      </pc:sldChg>
      <pc:sldChg chg="addSp modSp ord modAnim">
        <pc:chgData name="Markus Röllig" userId="30dd76edf877a089" providerId="LiveId" clId="{26AD332D-8E8A-4348-96BD-272E8CCBFF68}" dt="2021-04-29T10:29:41.069" v="1960"/>
        <pc:sldMkLst>
          <pc:docMk/>
          <pc:sldMk cId="0" sldId="518"/>
        </pc:sldMkLst>
        <pc:spChg chg="add mod">
          <ac:chgData name="Markus Röllig" userId="30dd76edf877a089" providerId="LiveId" clId="{26AD332D-8E8A-4348-96BD-272E8CCBFF68}" dt="2021-04-28T13:27:23.830" v="1257" actId="1076"/>
          <ac:spMkLst>
            <pc:docMk/>
            <pc:sldMk cId="0" sldId="518"/>
            <ac:spMk id="7" creationId="{10AE07A1-C0E2-4E61-890B-E3A5F57C14D0}"/>
          </ac:spMkLst>
        </pc:spChg>
        <pc:picChg chg="add mod ord">
          <ac:chgData name="Markus Röllig" userId="30dd76edf877a089" providerId="LiveId" clId="{26AD332D-8E8A-4348-96BD-272E8CCBFF68}" dt="2021-04-28T13:25:36.116" v="1245" actId="1076"/>
          <ac:picMkLst>
            <pc:docMk/>
            <pc:sldMk cId="0" sldId="518"/>
            <ac:picMk id="5" creationId="{67A4FD6D-E18F-4328-9480-D419E3F2D8B6}"/>
          </ac:picMkLst>
        </pc:picChg>
        <pc:picChg chg="add mod">
          <ac:chgData name="Markus Röllig" userId="30dd76edf877a089" providerId="LiveId" clId="{26AD332D-8E8A-4348-96BD-272E8CCBFF68}" dt="2021-04-28T16:43:55.727" v="1646" actId="1076"/>
          <ac:picMkLst>
            <pc:docMk/>
            <pc:sldMk cId="0" sldId="518"/>
            <ac:picMk id="6" creationId="{D1372C6D-9EC5-41B0-947D-BA76214037D7}"/>
          </ac:picMkLst>
        </pc:picChg>
        <pc:picChg chg="mod ord">
          <ac:chgData name="Markus Röllig" userId="30dd76edf877a089" providerId="LiveId" clId="{26AD332D-8E8A-4348-96BD-272E8CCBFF68}" dt="2021-04-28T13:11:43.727" v="1150" actId="1076"/>
          <ac:picMkLst>
            <pc:docMk/>
            <pc:sldMk cId="0" sldId="518"/>
            <ac:picMk id="71685" creationId="{0EC19A11-6987-43AC-8948-BB59901B3CB4}"/>
          </ac:picMkLst>
        </pc:picChg>
        <pc:picChg chg="mod">
          <ac:chgData name="Markus Röllig" userId="30dd76edf877a089" providerId="LiveId" clId="{26AD332D-8E8A-4348-96BD-272E8CCBFF68}" dt="2021-04-28T16:44:00.662" v="1647" actId="1076"/>
          <ac:picMkLst>
            <pc:docMk/>
            <pc:sldMk cId="0" sldId="518"/>
            <ac:picMk id="71687" creationId="{167CD899-BA02-4B05-B597-5BE458CD3124}"/>
          </ac:picMkLst>
        </pc:picChg>
        <pc:picChg chg="mod">
          <ac:chgData name="Markus Röllig" userId="30dd76edf877a089" providerId="LiveId" clId="{26AD332D-8E8A-4348-96BD-272E8CCBFF68}" dt="2021-04-28T13:11:47.214" v="1152" actId="1076"/>
          <ac:picMkLst>
            <pc:docMk/>
            <pc:sldMk cId="0" sldId="518"/>
            <ac:picMk id="71688" creationId="{A339660C-72D1-477B-93A1-3ECE36CD2C10}"/>
          </ac:picMkLst>
        </pc:picChg>
        <pc:cxnChg chg="add mod">
          <ac:chgData name="Markus Röllig" userId="30dd76edf877a089" providerId="LiveId" clId="{26AD332D-8E8A-4348-96BD-272E8CCBFF68}" dt="2021-04-28T13:27:15.715" v="1256" actId="1076"/>
          <ac:cxnSpMkLst>
            <pc:docMk/>
            <pc:sldMk cId="0" sldId="518"/>
            <ac:cxnSpMk id="3" creationId="{9A6A5A4C-6864-4D33-82DC-F04086BE1C88}"/>
          </ac:cxnSpMkLst>
        </pc:cxnChg>
      </pc:sldChg>
      <pc:sldChg chg="add del ord modTransition">
        <pc:chgData name="Markus Röllig" userId="30dd76edf877a089" providerId="LiveId" clId="{26AD332D-8E8A-4348-96BD-272E8CCBFF68}" dt="2021-04-28T16:51:15.886" v="1701"/>
        <pc:sldMkLst>
          <pc:docMk/>
          <pc:sldMk cId="3097260181" sldId="519"/>
        </pc:sldMkLst>
      </pc:sldChg>
      <pc:sldChg chg="modSp ord">
        <pc:chgData name="Markus Röllig" userId="30dd76edf877a089" providerId="LiveId" clId="{26AD332D-8E8A-4348-96BD-272E8CCBFF68}" dt="2021-04-28T16:53:01.458" v="1703" actId="14100"/>
        <pc:sldMkLst>
          <pc:docMk/>
          <pc:sldMk cId="0" sldId="520"/>
        </pc:sldMkLst>
        <pc:spChg chg="mod">
          <ac:chgData name="Markus Röllig" userId="30dd76edf877a089" providerId="LiveId" clId="{26AD332D-8E8A-4348-96BD-272E8CCBFF68}" dt="2021-04-28T16:53:01.458" v="1703" actId="14100"/>
          <ac:spMkLst>
            <pc:docMk/>
            <pc:sldMk cId="0" sldId="520"/>
            <ac:spMk id="49156" creationId="{02EDCBDA-642F-4AC2-8A50-E1CEC9DF69D7}"/>
          </ac:spMkLst>
        </pc:spChg>
      </pc:sldChg>
      <pc:sldChg chg="addSp modSp modAnim">
        <pc:chgData name="Markus Röllig" userId="30dd76edf877a089" providerId="LiveId" clId="{26AD332D-8E8A-4348-96BD-272E8CCBFF68}" dt="2021-04-28T16:40:30.568" v="1635" actId="20577"/>
        <pc:sldMkLst>
          <pc:docMk/>
          <pc:sldMk cId="0" sldId="521"/>
        </pc:sldMkLst>
        <pc:spChg chg="add mod">
          <ac:chgData name="Markus Röllig" userId="30dd76edf877a089" providerId="LiveId" clId="{26AD332D-8E8A-4348-96BD-272E8CCBFF68}" dt="2021-04-28T16:39:00.366" v="1556" actId="1076"/>
          <ac:spMkLst>
            <pc:docMk/>
            <pc:sldMk cId="0" sldId="521"/>
            <ac:spMk id="2" creationId="{02FABF79-97F5-41E6-8277-A56E96D537EA}"/>
          </ac:spMkLst>
        </pc:spChg>
        <pc:spChg chg="add mod">
          <ac:chgData name="Markus Röllig" userId="30dd76edf877a089" providerId="LiveId" clId="{26AD332D-8E8A-4348-96BD-272E8CCBFF68}" dt="2021-04-28T16:39:24.050" v="1572" actId="1076"/>
          <ac:spMkLst>
            <pc:docMk/>
            <pc:sldMk cId="0" sldId="521"/>
            <ac:spMk id="9" creationId="{732E4745-D966-44C5-B826-EA29F397202D}"/>
          </ac:spMkLst>
        </pc:spChg>
        <pc:spChg chg="add mod">
          <ac:chgData name="Markus Röllig" userId="30dd76edf877a089" providerId="LiveId" clId="{26AD332D-8E8A-4348-96BD-272E8CCBFF68}" dt="2021-04-28T16:39:42.741" v="1581" actId="14100"/>
          <ac:spMkLst>
            <pc:docMk/>
            <pc:sldMk cId="0" sldId="521"/>
            <ac:spMk id="10" creationId="{C01B2F85-B430-4367-B77F-905FDC4F4E43}"/>
          </ac:spMkLst>
        </pc:spChg>
        <pc:spChg chg="add mod">
          <ac:chgData name="Markus Röllig" userId="30dd76edf877a089" providerId="LiveId" clId="{26AD332D-8E8A-4348-96BD-272E8CCBFF68}" dt="2021-04-28T16:39:59.851" v="1613" actId="20577"/>
          <ac:spMkLst>
            <pc:docMk/>
            <pc:sldMk cId="0" sldId="521"/>
            <ac:spMk id="11" creationId="{9208CEDE-469D-4B52-AED5-642FC0E53C81}"/>
          </ac:spMkLst>
        </pc:spChg>
        <pc:spChg chg="mod">
          <ac:chgData name="Markus Röllig" userId="30dd76edf877a089" providerId="LiveId" clId="{26AD332D-8E8A-4348-96BD-272E8CCBFF68}" dt="2021-04-28T16:36:11.092" v="1402" actId="20577"/>
          <ac:spMkLst>
            <pc:docMk/>
            <pc:sldMk cId="0" sldId="521"/>
            <ac:spMk id="102402" creationId="{6EA5EF9E-EB13-4BB1-BA92-0D446DCFEB66}"/>
          </ac:spMkLst>
        </pc:spChg>
        <pc:spChg chg="mod">
          <ac:chgData name="Markus Röllig" userId="30dd76edf877a089" providerId="LiveId" clId="{26AD332D-8E8A-4348-96BD-272E8CCBFF68}" dt="2021-04-28T16:40:30.568" v="1635" actId="20577"/>
          <ac:spMkLst>
            <pc:docMk/>
            <pc:sldMk cId="0" sldId="521"/>
            <ac:spMk id="102403" creationId="{8A06F146-4B1F-42AE-9ABE-4E5AA363A16A}"/>
          </ac:spMkLst>
        </pc:spChg>
        <pc:spChg chg="mod">
          <ac:chgData name="Markus Röllig" userId="30dd76edf877a089" providerId="LiveId" clId="{26AD332D-8E8A-4348-96BD-272E8CCBFF68}" dt="2021-04-28T16:37:05.541" v="1426" actId="57"/>
          <ac:spMkLst>
            <pc:docMk/>
            <pc:sldMk cId="0" sldId="521"/>
            <ac:spMk id="102405" creationId="{E668BAFA-FBE9-4135-8AD9-19726C610C99}"/>
          </ac:spMkLst>
        </pc:spChg>
        <pc:spChg chg="mod">
          <ac:chgData name="Markus Röllig" userId="30dd76edf877a089" providerId="LiveId" clId="{26AD332D-8E8A-4348-96BD-272E8CCBFF68}" dt="2021-04-28T16:36:38.169" v="1414" actId="57"/>
          <ac:spMkLst>
            <pc:docMk/>
            <pc:sldMk cId="0" sldId="521"/>
            <ac:spMk id="102406" creationId="{994C612F-8768-4DEF-9C53-449B06F5C628}"/>
          </ac:spMkLst>
        </pc:spChg>
        <pc:spChg chg="mod">
          <ac:chgData name="Markus Röllig" userId="30dd76edf877a089" providerId="LiveId" clId="{26AD332D-8E8A-4348-96BD-272E8CCBFF68}" dt="2021-04-28T16:37:17.741" v="1438" actId="57"/>
          <ac:spMkLst>
            <pc:docMk/>
            <pc:sldMk cId="0" sldId="521"/>
            <ac:spMk id="102407" creationId="{CA10A0CE-ECE1-47C9-B75F-9DCDEBA0203F}"/>
          </ac:spMkLst>
        </pc:spChg>
        <pc:picChg chg="mod">
          <ac:chgData name="Markus Röllig" userId="30dd76edf877a089" providerId="LiveId" clId="{26AD332D-8E8A-4348-96BD-272E8CCBFF68}" dt="2021-04-28T16:39:33.296" v="1575" actId="1076"/>
          <ac:picMkLst>
            <pc:docMk/>
            <pc:sldMk cId="0" sldId="521"/>
            <ac:picMk id="102404" creationId="{2B0BC82C-B9E4-4665-A1AF-7C9F9990B48D}"/>
          </ac:picMkLst>
        </pc:picChg>
      </pc:sldChg>
      <pc:sldChg chg="ord">
        <pc:chgData name="Markus Röllig" userId="30dd76edf877a089" providerId="LiveId" clId="{26AD332D-8E8A-4348-96BD-272E8CCBFF68}" dt="2021-04-28T16:40:53.155" v="1636"/>
        <pc:sldMkLst>
          <pc:docMk/>
          <pc:sldMk cId="1393735895" sldId="522"/>
        </pc:sldMkLst>
      </pc:sldChg>
      <pc:sldChg chg="ord">
        <pc:chgData name="Markus Röllig" userId="30dd76edf877a089" providerId="LiveId" clId="{26AD332D-8E8A-4348-96BD-272E8CCBFF68}" dt="2021-04-28T16:32:35.432" v="1359"/>
        <pc:sldMkLst>
          <pc:docMk/>
          <pc:sldMk cId="3581429330" sldId="523"/>
        </pc:sldMkLst>
      </pc:sldChg>
      <pc:sldChg chg="addSp modSp ord modAnim">
        <pc:chgData name="Markus Röllig" userId="30dd76edf877a089" providerId="LiveId" clId="{26AD332D-8E8A-4348-96BD-272E8CCBFF68}" dt="2021-04-28T17:07:33.523" v="1845" actId="1076"/>
        <pc:sldMkLst>
          <pc:docMk/>
          <pc:sldMk cId="186500901" sldId="525"/>
        </pc:sldMkLst>
        <pc:spChg chg="add mod">
          <ac:chgData name="Markus Röllig" userId="30dd76edf877a089" providerId="LiveId" clId="{26AD332D-8E8A-4348-96BD-272E8CCBFF68}" dt="2021-04-28T17:03:12.895" v="1813" actId="20577"/>
          <ac:spMkLst>
            <pc:docMk/>
            <pc:sldMk cId="186500901" sldId="525"/>
            <ac:spMk id="16" creationId="{64C26480-D3AE-4E47-976B-47DF759F0C50}"/>
          </ac:spMkLst>
        </pc:spChg>
        <pc:spChg chg="add mod">
          <ac:chgData name="Markus Röllig" userId="30dd76edf877a089" providerId="LiveId" clId="{26AD332D-8E8A-4348-96BD-272E8CCBFF68}" dt="2021-04-28T17:04:03.208" v="1836" actId="1076"/>
          <ac:spMkLst>
            <pc:docMk/>
            <pc:sldMk cId="186500901" sldId="525"/>
            <ac:spMk id="26" creationId="{3BBF3AD3-46AD-4440-91C7-EFBDB17DDFD7}"/>
          </ac:spMkLst>
        </pc:spChg>
        <pc:grpChg chg="add mod">
          <ac:chgData name="Markus Röllig" userId="30dd76edf877a089" providerId="LiveId" clId="{26AD332D-8E8A-4348-96BD-272E8CCBFF68}" dt="2021-04-28T13:41:47.043" v="1328" actId="164"/>
          <ac:grpSpMkLst>
            <pc:docMk/>
            <pc:sldMk cId="186500901" sldId="525"/>
            <ac:grpSpMk id="15" creationId="{2E8FCED3-F2F3-4D69-A790-5DC8ED3EF067}"/>
          </ac:grpSpMkLst>
        </pc:grpChg>
        <pc:grpChg chg="add mod">
          <ac:chgData name="Markus Röllig" userId="30dd76edf877a089" providerId="LiveId" clId="{26AD332D-8E8A-4348-96BD-272E8CCBFF68}" dt="2021-04-28T17:01:22.815" v="1798" actId="164"/>
          <ac:grpSpMkLst>
            <pc:docMk/>
            <pc:sldMk cId="186500901" sldId="525"/>
            <ac:grpSpMk id="23" creationId="{2025FEC5-C8A7-4216-BD1D-6D5B178F5495}"/>
          </ac:grpSpMkLst>
        </pc:grpChg>
        <pc:grpChg chg="add mod">
          <ac:chgData name="Markus Röllig" userId="30dd76edf877a089" providerId="LiveId" clId="{26AD332D-8E8A-4348-96BD-272E8CCBFF68}" dt="2021-04-28T17:01:22.815" v="1798" actId="164"/>
          <ac:grpSpMkLst>
            <pc:docMk/>
            <pc:sldMk cId="186500901" sldId="525"/>
            <ac:grpSpMk id="25" creationId="{072BF054-1647-4D68-8DBD-E59215CEA024}"/>
          </ac:grpSpMkLst>
        </pc:grpChg>
        <pc:picChg chg="add mod ord modCrop">
          <ac:chgData name="Markus Röllig" userId="30dd76edf877a089" providerId="LiveId" clId="{26AD332D-8E8A-4348-96BD-272E8CCBFF68}" dt="2021-04-28T13:42:15.496" v="1332" actId="732"/>
          <ac:picMkLst>
            <pc:docMk/>
            <pc:sldMk cId="186500901" sldId="525"/>
            <ac:picMk id="6" creationId="{6F6DBE26-39B2-4716-AF39-CA2E2DABD984}"/>
          </ac:picMkLst>
        </pc:picChg>
        <pc:picChg chg="add mod">
          <ac:chgData name="Markus Röllig" userId="30dd76edf877a089" providerId="LiveId" clId="{26AD332D-8E8A-4348-96BD-272E8CCBFF68}" dt="2021-04-28T17:07:33.523" v="1845" actId="1076"/>
          <ac:picMkLst>
            <pc:docMk/>
            <pc:sldMk cId="186500901" sldId="525"/>
            <ac:picMk id="28" creationId="{86ABA082-B29F-4E45-AD73-B047E3ABF462}"/>
          </ac:picMkLst>
        </pc:picChg>
        <pc:cxnChg chg="add mod">
          <ac:chgData name="Markus Röllig" userId="30dd76edf877a089" providerId="LiveId" clId="{26AD332D-8E8A-4348-96BD-272E8CCBFF68}" dt="2021-04-28T13:41:47.043" v="1328" actId="164"/>
          <ac:cxnSpMkLst>
            <pc:docMk/>
            <pc:sldMk cId="186500901" sldId="525"/>
            <ac:cxnSpMk id="8" creationId="{15A5CA63-893D-494C-BB4C-731E8FF01E69}"/>
          </ac:cxnSpMkLst>
        </pc:cxnChg>
        <pc:cxnChg chg="add mod">
          <ac:chgData name="Markus Röllig" userId="30dd76edf877a089" providerId="LiveId" clId="{26AD332D-8E8A-4348-96BD-272E8CCBFF68}" dt="2021-04-28T13:41:47.043" v="1328" actId="164"/>
          <ac:cxnSpMkLst>
            <pc:docMk/>
            <pc:sldMk cId="186500901" sldId="525"/>
            <ac:cxnSpMk id="10" creationId="{B5A2E3B5-D330-4723-933A-42038BF9CB2C}"/>
          </ac:cxnSpMkLst>
        </pc:cxnChg>
        <pc:cxnChg chg="add mod">
          <ac:chgData name="Markus Röllig" userId="30dd76edf877a089" providerId="LiveId" clId="{26AD332D-8E8A-4348-96BD-272E8CCBFF68}" dt="2021-04-28T17:01:11.488" v="1797" actId="14100"/>
          <ac:cxnSpMkLst>
            <pc:docMk/>
            <pc:sldMk cId="186500901" sldId="525"/>
            <ac:cxnSpMk id="18" creationId="{BC9A604D-24FC-4758-ADBC-40C270E7EA61}"/>
          </ac:cxnSpMkLst>
        </pc:cxnChg>
        <pc:cxnChg chg="add mod">
          <ac:chgData name="Markus Röllig" userId="30dd76edf877a089" providerId="LiveId" clId="{26AD332D-8E8A-4348-96BD-272E8CCBFF68}" dt="2021-04-28T17:00:22.706" v="1793" actId="208"/>
          <ac:cxnSpMkLst>
            <pc:docMk/>
            <pc:sldMk cId="186500901" sldId="525"/>
            <ac:cxnSpMk id="19" creationId="{AB9EC7C3-D759-4F1F-8C4D-8ABF96969E4F}"/>
          </ac:cxnSpMkLst>
        </pc:cxnChg>
      </pc:sldChg>
      <pc:sldChg chg="ord">
        <pc:chgData name="Markus Röllig" userId="30dd76edf877a089" providerId="LiveId" clId="{26AD332D-8E8A-4348-96BD-272E8CCBFF68}" dt="2021-04-28T16:32:35.432" v="1359"/>
        <pc:sldMkLst>
          <pc:docMk/>
          <pc:sldMk cId="1561832947" sldId="526"/>
        </pc:sldMkLst>
      </pc:sldChg>
      <pc:sldChg chg="ord">
        <pc:chgData name="Markus Röllig" userId="30dd76edf877a089" providerId="LiveId" clId="{26AD332D-8E8A-4348-96BD-272E8CCBFF68}" dt="2021-04-28T13:43:17.707" v="1335"/>
        <pc:sldMkLst>
          <pc:docMk/>
          <pc:sldMk cId="3399650219" sldId="527"/>
        </pc:sldMkLst>
      </pc:sldChg>
      <pc:sldChg chg="addSp delSp modSp add ord">
        <pc:chgData name="Markus Röllig" userId="30dd76edf877a089" providerId="LiveId" clId="{26AD332D-8E8A-4348-96BD-272E8CCBFF68}" dt="2021-04-28T17:13:14.981" v="1895"/>
        <pc:sldMkLst>
          <pc:docMk/>
          <pc:sldMk cId="446057303" sldId="529"/>
        </pc:sldMkLst>
        <pc:spChg chg="mod">
          <ac:chgData name="Markus Röllig" userId="30dd76edf877a089" providerId="LiveId" clId="{26AD332D-8E8A-4348-96BD-272E8CCBFF68}" dt="2021-04-28T12:00:29.004" v="49" actId="20577"/>
          <ac:spMkLst>
            <pc:docMk/>
            <pc:sldMk cId="446057303" sldId="529"/>
            <ac:spMk id="2" creationId="{3B9B0D4E-B6A8-4D39-823D-6B22772B02D3}"/>
          </ac:spMkLst>
        </pc:spChg>
        <pc:spChg chg="del">
          <ac:chgData name="Markus Röllig" userId="30dd76edf877a089" providerId="LiveId" clId="{26AD332D-8E8A-4348-96BD-272E8CCBFF68}" dt="2021-04-28T12:10:50.002" v="50" actId="3680"/>
          <ac:spMkLst>
            <pc:docMk/>
            <pc:sldMk cId="446057303" sldId="529"/>
            <ac:spMk id="3" creationId="{05837AC1-73D0-4328-91E5-41D36E0455B7}"/>
          </ac:spMkLst>
        </pc:spChg>
        <pc:spChg chg="add del mod">
          <ac:chgData name="Markus Röllig" userId="30dd76edf877a089" providerId="LiveId" clId="{26AD332D-8E8A-4348-96BD-272E8CCBFF68}" dt="2021-04-28T16:33:58.726" v="1364" actId="478"/>
          <ac:spMkLst>
            <pc:docMk/>
            <pc:sldMk cId="446057303" sldId="529"/>
            <ac:spMk id="5" creationId="{3D7026C2-FC79-48C2-802E-77216ECBE416}"/>
          </ac:spMkLst>
        </pc:spChg>
        <pc:spChg chg="add mod ord">
          <ac:chgData name="Markus Röllig" userId="30dd76edf877a089" providerId="LiveId" clId="{26AD332D-8E8A-4348-96BD-272E8CCBFF68}" dt="2021-04-28T17:10:55.834" v="1876" actId="166"/>
          <ac:spMkLst>
            <pc:docMk/>
            <pc:sldMk cId="446057303" sldId="529"/>
            <ac:spMk id="6" creationId="{2ABF085E-30B3-413A-81FE-CDA09E610D6E}"/>
          </ac:spMkLst>
        </pc:spChg>
        <pc:spChg chg="add mod">
          <ac:chgData name="Markus Röllig" userId="30dd76edf877a089" providerId="LiveId" clId="{26AD332D-8E8A-4348-96BD-272E8CCBFF68}" dt="2021-04-28T17:13:14.981" v="1895"/>
          <ac:spMkLst>
            <pc:docMk/>
            <pc:sldMk cId="446057303" sldId="529"/>
            <ac:spMk id="7" creationId="{69CAD391-425A-439A-B715-D325F9EF2405}"/>
          </ac:spMkLst>
        </pc:spChg>
        <pc:spChg chg="add mod">
          <ac:chgData name="Markus Röllig" userId="30dd76edf877a089" providerId="LiveId" clId="{26AD332D-8E8A-4348-96BD-272E8CCBFF68}" dt="2021-04-28T17:10:51.523" v="1875" actId="208"/>
          <ac:spMkLst>
            <pc:docMk/>
            <pc:sldMk cId="446057303" sldId="529"/>
            <ac:spMk id="8" creationId="{B9C838F6-FE92-4677-9D87-C09AA8EE95C2}"/>
          </ac:spMkLst>
        </pc:spChg>
        <pc:graphicFrameChg chg="add mod modGraphic">
          <ac:chgData name="Markus Röllig" userId="30dd76edf877a089" providerId="LiveId" clId="{26AD332D-8E8A-4348-96BD-272E8CCBFF68}" dt="2021-04-28T17:12:00.637" v="1894" actId="20577"/>
          <ac:graphicFrameMkLst>
            <pc:docMk/>
            <pc:sldMk cId="446057303" sldId="529"/>
            <ac:graphicFrameMk id="4" creationId="{DB3EE6EF-3314-4DCE-818E-CA27A8760559}"/>
          </ac:graphicFrameMkLst>
        </pc:graphicFrameChg>
      </pc:sldChg>
      <pc:sldChg chg="addSp delSp modSp add ord modAnim">
        <pc:chgData name="Markus Röllig" userId="30dd76edf877a089" providerId="LiveId" clId="{26AD332D-8E8A-4348-96BD-272E8CCBFF68}" dt="2021-04-29T10:27:25.280" v="1959" actId="20577"/>
        <pc:sldMkLst>
          <pc:docMk/>
          <pc:sldMk cId="1321009769" sldId="530"/>
        </pc:sldMkLst>
        <pc:spChg chg="mod">
          <ac:chgData name="Markus Röllig" userId="30dd76edf877a089" providerId="LiveId" clId="{26AD332D-8E8A-4348-96BD-272E8CCBFF68}" dt="2021-04-29T10:27:25.280" v="1959" actId="20577"/>
          <ac:spMkLst>
            <pc:docMk/>
            <pc:sldMk cId="1321009769" sldId="530"/>
            <ac:spMk id="2" creationId="{0E3FE0B7-E821-4C99-92CF-7055B744F5B3}"/>
          </ac:spMkLst>
        </pc:spChg>
        <pc:spChg chg="del">
          <ac:chgData name="Markus Röllig" userId="30dd76edf877a089" providerId="LiveId" clId="{26AD332D-8E8A-4348-96BD-272E8CCBFF68}" dt="2021-04-28T12:46:01.084" v="830"/>
          <ac:spMkLst>
            <pc:docMk/>
            <pc:sldMk cId="1321009769" sldId="530"/>
            <ac:spMk id="3" creationId="{FA99B4EE-8175-4F9A-B097-E3FE0532A67A}"/>
          </ac:spMkLst>
        </pc:spChg>
        <pc:spChg chg="add mod">
          <ac:chgData name="Markus Röllig" userId="30dd76edf877a089" providerId="LiveId" clId="{26AD332D-8E8A-4348-96BD-272E8CCBFF68}" dt="2021-04-28T12:56:23.361" v="983" actId="1076"/>
          <ac:spMkLst>
            <pc:docMk/>
            <pc:sldMk cId="1321009769" sldId="530"/>
            <ac:spMk id="6" creationId="{5DA72A05-F36E-421D-9AC6-84CE277F7324}"/>
          </ac:spMkLst>
        </pc:spChg>
        <pc:spChg chg="add mod">
          <ac:chgData name="Markus Röllig" userId="30dd76edf877a089" providerId="LiveId" clId="{26AD332D-8E8A-4348-96BD-272E8CCBFF68}" dt="2021-04-28T12:56:23.361" v="983" actId="1076"/>
          <ac:spMkLst>
            <pc:docMk/>
            <pc:sldMk cId="1321009769" sldId="530"/>
            <ac:spMk id="7" creationId="{7F355088-9F52-41D0-A79E-0A9FEB058DBA}"/>
          </ac:spMkLst>
        </pc:spChg>
        <pc:spChg chg="add mod">
          <ac:chgData name="Markus Röllig" userId="30dd76edf877a089" providerId="LiveId" clId="{26AD332D-8E8A-4348-96BD-272E8CCBFF68}" dt="2021-04-28T12:56:23.361" v="983" actId="1076"/>
          <ac:spMkLst>
            <pc:docMk/>
            <pc:sldMk cId="1321009769" sldId="530"/>
            <ac:spMk id="8" creationId="{8A0A6187-8F20-42B1-AA1A-35961DDBE9F4}"/>
          </ac:spMkLst>
        </pc:spChg>
        <pc:spChg chg="add del mod">
          <ac:chgData name="Markus Röllig" userId="30dd76edf877a089" providerId="LiveId" clId="{26AD332D-8E8A-4348-96BD-272E8CCBFF68}" dt="2021-04-28T12:48:32.294" v="859" actId="478"/>
          <ac:spMkLst>
            <pc:docMk/>
            <pc:sldMk cId="1321009769" sldId="530"/>
            <ac:spMk id="9" creationId="{6464BFB3-8C8F-4BBA-998F-E505F9DF056D}"/>
          </ac:spMkLst>
        </pc:spChg>
        <pc:spChg chg="add del mod">
          <ac:chgData name="Markus Röllig" userId="30dd76edf877a089" providerId="LiveId" clId="{26AD332D-8E8A-4348-96BD-272E8CCBFF68}" dt="2021-04-28T12:48:32.294" v="859" actId="478"/>
          <ac:spMkLst>
            <pc:docMk/>
            <pc:sldMk cId="1321009769" sldId="530"/>
            <ac:spMk id="10" creationId="{6D421583-B234-4C74-AFD7-970140075B07}"/>
          </ac:spMkLst>
        </pc:spChg>
        <pc:spChg chg="add mod">
          <ac:chgData name="Markus Röllig" userId="30dd76edf877a089" providerId="LiveId" clId="{26AD332D-8E8A-4348-96BD-272E8CCBFF68}" dt="2021-04-28T12:55:47.809" v="978" actId="1076"/>
          <ac:spMkLst>
            <pc:docMk/>
            <pc:sldMk cId="1321009769" sldId="530"/>
            <ac:spMk id="11" creationId="{7EB2AEC5-450C-44F4-A3CC-264D4815B623}"/>
          </ac:spMkLst>
        </pc:spChg>
        <pc:spChg chg="add mod">
          <ac:chgData name="Markus Röllig" userId="30dd76edf877a089" providerId="LiveId" clId="{26AD332D-8E8A-4348-96BD-272E8CCBFF68}" dt="2021-04-28T12:55:45.093" v="977" actId="1076"/>
          <ac:spMkLst>
            <pc:docMk/>
            <pc:sldMk cId="1321009769" sldId="530"/>
            <ac:spMk id="12" creationId="{D5D6A4E0-8D2C-4718-924C-577E5A043E4E}"/>
          </ac:spMkLst>
        </pc:spChg>
        <pc:spChg chg="add del mod">
          <ac:chgData name="Markus Röllig" userId="30dd76edf877a089" providerId="LiveId" clId="{26AD332D-8E8A-4348-96BD-272E8CCBFF68}" dt="2021-04-28T12:49:57.635" v="871" actId="478"/>
          <ac:spMkLst>
            <pc:docMk/>
            <pc:sldMk cId="1321009769" sldId="530"/>
            <ac:spMk id="14" creationId="{0CA6A3E6-2EFF-42D9-8EA5-B71508953241}"/>
          </ac:spMkLst>
        </pc:spChg>
        <pc:spChg chg="add mod">
          <ac:chgData name="Markus Röllig" userId="30dd76edf877a089" providerId="LiveId" clId="{26AD332D-8E8A-4348-96BD-272E8CCBFF68}" dt="2021-04-28T12:53:26.992" v="944" actId="1076"/>
          <ac:spMkLst>
            <pc:docMk/>
            <pc:sldMk cId="1321009769" sldId="530"/>
            <ac:spMk id="16" creationId="{8CDD8B63-70DF-411A-AB56-F88B79DCF3EF}"/>
          </ac:spMkLst>
        </pc:spChg>
        <pc:spChg chg="add mod">
          <ac:chgData name="Markus Röllig" userId="30dd76edf877a089" providerId="LiveId" clId="{26AD332D-8E8A-4348-96BD-272E8CCBFF68}" dt="2021-04-28T12:56:10.099" v="981" actId="207"/>
          <ac:spMkLst>
            <pc:docMk/>
            <pc:sldMk cId="1321009769" sldId="530"/>
            <ac:spMk id="19" creationId="{C54FDF6B-5777-499E-A6B2-97BC600F1270}"/>
          </ac:spMkLst>
        </pc:spChg>
        <pc:spChg chg="add del">
          <ac:chgData name="Markus Röllig" userId="30dd76edf877a089" providerId="LiveId" clId="{26AD332D-8E8A-4348-96BD-272E8CCBFF68}" dt="2021-04-28T12:53:21.489" v="941" actId="478"/>
          <ac:spMkLst>
            <pc:docMk/>
            <pc:sldMk cId="1321009769" sldId="530"/>
            <ac:spMk id="20" creationId="{73CF5A74-79DF-402E-AFB2-F9029248A0C8}"/>
          </ac:spMkLst>
        </pc:spChg>
        <pc:spChg chg="add mod">
          <ac:chgData name="Markus Röllig" userId="30dd76edf877a089" providerId="LiveId" clId="{26AD332D-8E8A-4348-96BD-272E8CCBFF68}" dt="2021-04-28T12:56:13.165" v="982" actId="207"/>
          <ac:spMkLst>
            <pc:docMk/>
            <pc:sldMk cId="1321009769" sldId="530"/>
            <ac:spMk id="21" creationId="{80150181-2A6A-47A5-AB39-94D909380003}"/>
          </ac:spMkLst>
        </pc:spChg>
        <pc:spChg chg="add mod">
          <ac:chgData name="Markus Röllig" userId="30dd76edf877a089" providerId="LiveId" clId="{26AD332D-8E8A-4348-96BD-272E8CCBFF68}" dt="2021-04-28T12:55:58.245" v="980" actId="207"/>
          <ac:spMkLst>
            <pc:docMk/>
            <pc:sldMk cId="1321009769" sldId="530"/>
            <ac:spMk id="22" creationId="{6B93503F-AC5D-4DD3-8C9F-F5F6F294A0E8}"/>
          </ac:spMkLst>
        </pc:spChg>
        <pc:spChg chg="add mod">
          <ac:chgData name="Markus Röllig" userId="30dd76edf877a089" providerId="LiveId" clId="{26AD332D-8E8A-4348-96BD-272E8CCBFF68}" dt="2021-04-28T12:54:42.961" v="972" actId="20577"/>
          <ac:spMkLst>
            <pc:docMk/>
            <pc:sldMk cId="1321009769" sldId="530"/>
            <ac:spMk id="23" creationId="{DC156E6E-9706-4C2A-9248-4BB2FE55F780}"/>
          </ac:spMkLst>
        </pc:spChg>
        <pc:spChg chg="add mod">
          <ac:chgData name="Markus Röllig" userId="30dd76edf877a089" providerId="LiveId" clId="{26AD332D-8E8A-4348-96BD-272E8CCBFF68}" dt="2021-04-28T12:57:54.569" v="1042" actId="14100"/>
          <ac:spMkLst>
            <pc:docMk/>
            <pc:sldMk cId="1321009769" sldId="530"/>
            <ac:spMk id="24" creationId="{BF4532DD-37E3-4D89-9D65-38EEBB5E3BB0}"/>
          </ac:spMkLst>
        </pc:spChg>
        <pc:spChg chg="add mod">
          <ac:chgData name="Markus Röllig" userId="30dd76edf877a089" providerId="LiveId" clId="{26AD332D-8E8A-4348-96BD-272E8CCBFF68}" dt="2021-04-28T12:58:18.114" v="1088" actId="207"/>
          <ac:spMkLst>
            <pc:docMk/>
            <pc:sldMk cId="1321009769" sldId="530"/>
            <ac:spMk id="25" creationId="{87500A27-5A8A-44E6-9143-437F391003BA}"/>
          </ac:spMkLst>
        </pc:spChg>
        <pc:spChg chg="add mod">
          <ac:chgData name="Markus Röllig" userId="30dd76edf877a089" providerId="LiveId" clId="{26AD332D-8E8A-4348-96BD-272E8CCBFF68}" dt="2021-04-29T10:27:11.594" v="1944" actId="1076"/>
          <ac:spMkLst>
            <pc:docMk/>
            <pc:sldMk cId="1321009769" sldId="530"/>
            <ac:spMk id="26" creationId="{F7DFDBE1-2CD1-41B7-AFF4-11D9E8343C20}"/>
          </ac:spMkLst>
        </pc:spChg>
        <pc:grpChg chg="add mod">
          <ac:chgData name="Markus Röllig" userId="30dd76edf877a089" providerId="LiveId" clId="{26AD332D-8E8A-4348-96BD-272E8CCBFF68}" dt="2021-04-28T12:55:51.265" v="979" actId="1076"/>
          <ac:grpSpMkLst>
            <pc:docMk/>
            <pc:sldMk cId="1321009769" sldId="530"/>
            <ac:grpSpMk id="15" creationId="{CDC0D7DD-9412-41A9-84D0-76CDFBBBC891}"/>
          </ac:grpSpMkLst>
        </pc:grpChg>
        <pc:graphicFrameChg chg="add del mod">
          <ac:chgData name="Markus Röllig" userId="30dd76edf877a089" providerId="LiveId" clId="{26AD332D-8E8A-4348-96BD-272E8CCBFF68}" dt="2021-04-28T12:50:41.277" v="878" actId="478"/>
          <ac:graphicFrameMkLst>
            <pc:docMk/>
            <pc:sldMk cId="1321009769" sldId="530"/>
            <ac:graphicFrameMk id="13" creationId="{85E91095-0AAC-4412-AC98-ADCDB82FEE87}"/>
          </ac:graphicFrameMkLst>
        </pc:graphicFrameChg>
        <pc:picChg chg="add mod">
          <ac:chgData name="Markus Röllig" userId="30dd76edf877a089" providerId="LiveId" clId="{26AD332D-8E8A-4348-96BD-272E8CCBFF68}" dt="2021-04-28T12:56:23.361" v="983" actId="1076"/>
          <ac:picMkLst>
            <pc:docMk/>
            <pc:sldMk cId="1321009769" sldId="530"/>
            <ac:picMk id="5" creationId="{3E136231-555D-417E-8E23-4DC79AE2ECB3}"/>
          </ac:picMkLst>
        </pc:picChg>
        <pc:picChg chg="add mod">
          <ac:chgData name="Markus Röllig" userId="30dd76edf877a089" providerId="LiveId" clId="{26AD332D-8E8A-4348-96BD-272E8CCBFF68}" dt="2021-04-28T12:54:48.007" v="973" actId="1076"/>
          <ac:picMkLst>
            <pc:docMk/>
            <pc:sldMk cId="1321009769" sldId="530"/>
            <ac:picMk id="18" creationId="{96E4375D-EDA2-417C-BED1-CC2A330B78B5}"/>
          </ac:picMkLst>
        </pc:picChg>
      </pc:sldChg>
      <pc:sldChg chg="add ord modAnim">
        <pc:chgData name="Markus Röllig" userId="30dd76edf877a089" providerId="LiveId" clId="{26AD332D-8E8A-4348-96BD-272E8CCBFF68}" dt="2021-04-28T13:31:01.486" v="1259"/>
        <pc:sldMkLst>
          <pc:docMk/>
          <pc:sldMk cId="1132438573" sldId="531"/>
        </pc:sldMkLst>
      </pc:sldChg>
      <pc:sldChg chg="addSp delSp modSp add ord modAnim">
        <pc:chgData name="Markus Röllig" userId="30dd76edf877a089" providerId="LiveId" clId="{26AD332D-8E8A-4348-96BD-272E8CCBFF68}" dt="2021-04-28T16:49:04.456" v="1699"/>
        <pc:sldMkLst>
          <pc:docMk/>
          <pc:sldMk cId="1242491349" sldId="532"/>
        </pc:sldMkLst>
        <pc:spChg chg="add mod">
          <ac:chgData name="Markus Röllig" userId="30dd76edf877a089" providerId="LiveId" clId="{26AD332D-8E8A-4348-96BD-272E8CCBFF68}" dt="2021-04-28T16:48:05.388" v="1696" actId="207"/>
          <ac:spMkLst>
            <pc:docMk/>
            <pc:sldMk cId="1242491349" sldId="532"/>
            <ac:spMk id="5" creationId="{FE312CD7-5EFC-4F77-8578-1D90363BC6F9}"/>
          </ac:spMkLst>
        </pc:spChg>
        <pc:spChg chg="mod">
          <ac:chgData name="Markus Röllig" userId="30dd76edf877a089" providerId="LiveId" clId="{26AD332D-8E8A-4348-96BD-272E8CCBFF68}" dt="2021-04-28T13:36:29.708" v="1304" actId="20577"/>
          <ac:spMkLst>
            <pc:docMk/>
            <pc:sldMk cId="1242491349" sldId="532"/>
            <ac:spMk id="93186" creationId="{00000000-0000-0000-0000-000000000000}"/>
          </ac:spMkLst>
        </pc:spChg>
        <pc:spChg chg="del">
          <ac:chgData name="Markus Röllig" userId="30dd76edf877a089" providerId="LiveId" clId="{26AD332D-8E8A-4348-96BD-272E8CCBFF68}" dt="2021-04-28T13:35:34.141" v="1274" actId="478"/>
          <ac:spMkLst>
            <pc:docMk/>
            <pc:sldMk cId="1242491349" sldId="532"/>
            <ac:spMk id="93190" creationId="{00000000-0000-0000-0000-000000000000}"/>
          </ac:spMkLst>
        </pc:spChg>
        <pc:cxnChg chg="add mod">
          <ac:chgData name="Markus Röllig" userId="30dd76edf877a089" providerId="LiveId" clId="{26AD332D-8E8A-4348-96BD-272E8CCBFF68}" dt="2021-04-28T16:47:59.790" v="1695" actId="14100"/>
          <ac:cxnSpMkLst>
            <pc:docMk/>
            <pc:sldMk cId="1242491349" sldId="532"/>
            <ac:cxnSpMk id="4" creationId="{1BF27DB5-EFE0-421B-B47B-F42E6BFCA5E2}"/>
          </ac:cxnSpMkLst>
        </pc:cxnChg>
      </pc:sldChg>
      <pc:sldChg chg="addSp modSp add">
        <pc:chgData name="Markus Röllig" userId="30dd76edf877a089" providerId="LiveId" clId="{26AD332D-8E8A-4348-96BD-272E8CCBFF68}" dt="2021-04-29T16:44:12.614" v="1961" actId="931"/>
        <pc:sldMkLst>
          <pc:docMk/>
          <pc:sldMk cId="2327080504" sldId="533"/>
        </pc:sldMkLst>
        <pc:picChg chg="add mod">
          <ac:chgData name="Markus Röllig" userId="30dd76edf877a089" providerId="LiveId" clId="{26AD332D-8E8A-4348-96BD-272E8CCBFF68}" dt="2021-04-29T16:44:12.614" v="1961" actId="931"/>
          <ac:picMkLst>
            <pc:docMk/>
            <pc:sldMk cId="2327080504" sldId="533"/>
            <ac:picMk id="5" creationId="{C99926A6-3285-4F1E-99C7-AD84D2020BFC}"/>
          </ac:picMkLst>
        </pc:picChg>
      </pc:sldChg>
      <pc:sldChg chg="addSp delSp modSp add setBg">
        <pc:chgData name="Markus Röllig" userId="30dd76edf877a089" providerId="LiveId" clId="{26AD332D-8E8A-4348-96BD-272E8CCBFF68}" dt="2021-04-28T16:58:43.444" v="1747" actId="478"/>
        <pc:sldMkLst>
          <pc:docMk/>
          <pc:sldMk cId="2747141861" sldId="534"/>
        </pc:sldMkLst>
        <pc:spChg chg="add mod">
          <ac:chgData name="Markus Röllig" userId="30dd76edf877a089" providerId="LiveId" clId="{26AD332D-8E8A-4348-96BD-272E8CCBFF68}" dt="2021-04-28T16:56:57.493" v="1723" actId="1076"/>
          <ac:spMkLst>
            <pc:docMk/>
            <pc:sldMk cId="2747141861" sldId="534"/>
            <ac:spMk id="2" creationId="{8DDE06C7-10DB-4192-97C8-26FA0CDA1345}"/>
          </ac:spMkLst>
        </pc:spChg>
        <pc:spChg chg="add del mod">
          <ac:chgData name="Markus Röllig" userId="30dd76edf877a089" providerId="LiveId" clId="{26AD332D-8E8A-4348-96BD-272E8CCBFF68}" dt="2021-04-28T16:58:43.444" v="1747" actId="478"/>
          <ac:spMkLst>
            <pc:docMk/>
            <pc:sldMk cId="2747141861" sldId="534"/>
            <ac:spMk id="3" creationId="{A6B21CF4-A672-4B8F-9F97-38964E31F284}"/>
          </ac:spMkLst>
        </pc:spChg>
        <pc:spChg chg="add del mod">
          <ac:chgData name="Markus Röllig" userId="30dd76edf877a089" providerId="LiveId" clId="{26AD332D-8E8A-4348-96BD-272E8CCBFF68}" dt="2021-04-28T16:58:40.530" v="1746" actId="478"/>
          <ac:spMkLst>
            <pc:docMk/>
            <pc:sldMk cId="2747141861" sldId="534"/>
            <ac:spMk id="4" creationId="{92009C21-01BF-4B85-92ED-B577EE3AC812}"/>
          </ac:spMkLst>
        </pc:spChg>
      </pc:sldChg>
      <pc:sldChg chg="add ord">
        <pc:chgData name="Markus Röllig" userId="30dd76edf877a089" providerId="LiveId" clId="{26AD332D-8E8A-4348-96BD-272E8CCBFF68}" dt="2021-04-29T16:44:27.929" v="1963"/>
        <pc:sldMkLst>
          <pc:docMk/>
          <pc:sldMk cId="2409250639" sldId="535"/>
        </pc:sldMkLst>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D3604-4EE8-4050-8B9D-652FD0A7E785}" type="datetimeFigureOut">
              <a:rPr lang="de-DE" smtClean="0"/>
              <a:t>28.04.2021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3C1A1-0ED9-46CF-90B8-FDB8EACEC1DF}" type="slidenum">
              <a:rPr lang="de-DE" smtClean="0"/>
              <a:t>‹Nr.›</a:t>
            </a:fld>
            <a:endParaRPr lang="de-DE"/>
          </a:p>
        </p:txBody>
      </p:sp>
    </p:spTree>
    <p:extLst>
      <p:ext uri="{BB962C8B-B14F-4D97-AF65-F5344CB8AC3E}">
        <p14:creationId xmlns:p14="http://schemas.microsoft.com/office/powerpoint/2010/main" val="3450824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eso.org/public/images/eso0102a/" TargetMode="External"/><Relationship Id="rId3" Type="http://schemas.openxmlformats.org/officeDocument/2006/relationships/hyperlink" Target="http://www.eso.org/public/teles-instr/lasilla/mpg22/" TargetMode="External"/><Relationship Id="rId7" Type="http://schemas.openxmlformats.org/officeDocument/2006/relationships/hyperlink" Target="http://www.eso.org/public/unitedkingdom/news/eso9934/"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eso.org/public/images/eso9924a/" TargetMode="External"/><Relationship Id="rId5" Type="http://schemas.openxmlformats.org/officeDocument/2006/relationships/hyperlink" Target="http://en.wikipedia.org/wiki/Barnard_68" TargetMode="External"/><Relationship Id="rId4" Type="http://schemas.openxmlformats.org/officeDocument/2006/relationships/hyperlink" Target="http://en.wikipedia.org/wiki/Molecular_cloud" TargetMode="External"/><Relationship Id="rId9" Type="http://schemas.openxmlformats.org/officeDocument/2006/relationships/hyperlink" Target="http://www.eso.org/sci/facilities/lasilla/instruments/wfi.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ise.ssl.berkeley.edu/orion.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Messier_object#cite_note-7" TargetMode="External"/><Relationship Id="rId3" Type="http://schemas.openxmlformats.org/officeDocument/2006/relationships/hyperlink" Target="https://en.wikipedia.org/wiki/French_Academy_of_Sciences" TargetMode="External"/><Relationship Id="rId7" Type="http://schemas.openxmlformats.org/officeDocument/2006/relationships/hyperlink" Target="https://en.wikipedia.org/wiki/Messier_object#cite_note-6" TargetMode="External"/><Relationship Id="rId12" Type="http://schemas.openxmlformats.org/officeDocument/2006/relationships/hyperlink" Target="https://en.wikipedia.org/wiki/Messier_object#cite_note-9"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Messier_object#cite_note-Britannica-5" TargetMode="External"/><Relationship Id="rId11" Type="http://schemas.openxmlformats.org/officeDocument/2006/relationships/hyperlink" Target="https://en.wikipedia.org/wiki/Messier_102" TargetMode="External"/><Relationship Id="rId5" Type="http://schemas.openxmlformats.org/officeDocument/2006/relationships/hyperlink" Target="https://en.wikipedia.org/wiki/Messier_object#cite_note-SEDS-Messier-1771-4" TargetMode="External"/><Relationship Id="rId10" Type="http://schemas.openxmlformats.org/officeDocument/2006/relationships/hyperlink" Target="https://en.wikipedia.org/wiki/Messier_object#cite_note-Messier-1781-Connaissance-1784-8" TargetMode="External"/><Relationship Id="rId4" Type="http://schemas.openxmlformats.org/officeDocument/2006/relationships/hyperlink" Target="https://en.wikipedia.org/wiki/Messier_object#cite_note-3" TargetMode="External"/><Relationship Id="rId9" Type="http://schemas.openxmlformats.org/officeDocument/2006/relationships/hyperlink" Target="https://en.wikipedia.org/wiki/Connaissance_des_Temp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ise.ssl.berkeley.edu/orio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ise.ssl.berkeley.edu/orion.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8C3C1A1-0ED9-46CF-90B8-FDB8EACEC1DF}" type="slidenum">
              <a:rPr lang="de-DE" smtClean="0"/>
              <a:t>1</a:t>
            </a:fld>
            <a:endParaRPr lang="de-DE"/>
          </a:p>
        </p:txBody>
      </p:sp>
    </p:spTree>
    <p:extLst>
      <p:ext uri="{BB962C8B-B14F-4D97-AF65-F5344CB8AC3E}">
        <p14:creationId xmlns:p14="http://schemas.microsoft.com/office/powerpoint/2010/main" val="97553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16</a:t>
            </a:fld>
            <a:endParaRPr lang="de-DE"/>
          </a:p>
        </p:txBody>
      </p:sp>
    </p:spTree>
    <p:extLst>
      <p:ext uri="{BB962C8B-B14F-4D97-AF65-F5344CB8AC3E}">
        <p14:creationId xmlns:p14="http://schemas.microsoft.com/office/powerpoint/2010/main" val="189192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en-US" dirty="0"/>
              <a:t>Rather than showing spectacular objects, some of the most surprising images of the Universe instead focus on emptiness. This new image from the </a:t>
            </a:r>
            <a:r>
              <a:rPr lang="en-US" dirty="0">
                <a:hlinkClick r:id="rId3"/>
              </a:rPr>
              <a:t>2.2-metre MPG/ESO telescope</a:t>
            </a:r>
            <a:r>
              <a:rPr lang="en-US" dirty="0"/>
              <a:t> shows dark tentacles swirling outwards from a dark, blank spot of space in the </a:t>
            </a:r>
            <a:r>
              <a:rPr lang="en-US" dirty="0" err="1"/>
              <a:t>centre</a:t>
            </a:r>
            <a:r>
              <a:rPr lang="en-US" dirty="0"/>
              <a:t> of the frame, particularly conspicuous against the dense peppering of bright gold and red stars across the rest of the image.</a:t>
            </a:r>
          </a:p>
          <a:p>
            <a:pPr rtl="0"/>
            <a:r>
              <a:rPr lang="en-US" dirty="0"/>
              <a:t>This region is not a hole in the cosmos, or an empty patch of sky. The dark lanes are actually made up of thick, opaque dust lying between us and the packed star field behind it. This obscuring dust forms part of a </a:t>
            </a:r>
            <a:r>
              <a:rPr lang="en-US" dirty="0">
                <a:hlinkClick r:id="rId4"/>
              </a:rPr>
              <a:t>dark molecular cloud</a:t>
            </a:r>
            <a:r>
              <a:rPr lang="en-US" dirty="0"/>
              <a:t>, cold and dense areas where large quantities of dust and molecular gas mingle and block the visible light emitted by more distant stars.</a:t>
            </a:r>
          </a:p>
          <a:p>
            <a:pPr rtl="0"/>
            <a:r>
              <a:rPr lang="en-US" dirty="0"/>
              <a:t>It is still unclear how these clouds form, but they are thought to be the very early stages of new star formation — in the future, the subject of this image may well collapse inwards on itself to form a new star system.</a:t>
            </a:r>
          </a:p>
          <a:p>
            <a:pPr rtl="0"/>
            <a:r>
              <a:rPr lang="en-US" dirty="0"/>
              <a:t>Although the cloud in this image is a fairly anonymous resident of the nearby Universe — catalogued as LDN1774 — one of the most famous examples of a molecular cloud is the very similar </a:t>
            </a:r>
            <a:r>
              <a:rPr lang="en-US" dirty="0">
                <a:hlinkClick r:id="rId5"/>
              </a:rPr>
              <a:t>Barnard 68</a:t>
            </a:r>
            <a:r>
              <a:rPr lang="en-US" dirty="0"/>
              <a:t>, which lies some 500 light-years away from us. Barnard 68 has been observed extensively using ESO telescopes, both in visible (</a:t>
            </a:r>
            <a:r>
              <a:rPr lang="en-US" dirty="0">
                <a:hlinkClick r:id="rId6"/>
              </a:rPr>
              <a:t>eso9924a</a:t>
            </a:r>
            <a:r>
              <a:rPr lang="en-US" dirty="0"/>
              <a:t>) and infrared light (</a:t>
            </a:r>
            <a:r>
              <a:rPr lang="en-US" dirty="0">
                <a:hlinkClick r:id="rId7"/>
              </a:rPr>
              <a:t>eso9934</a:t>
            </a:r>
            <a:r>
              <a:rPr lang="en-US" dirty="0"/>
              <a:t>, </a:t>
            </a:r>
            <a:r>
              <a:rPr lang="en-US" dirty="0">
                <a:hlinkClick r:id="rId8"/>
              </a:rPr>
              <a:t>eso0102a</a:t>
            </a:r>
            <a:r>
              <a:rPr lang="en-US" dirty="0"/>
              <a:t>). As shown in these different images, it is possible to probe through dark cosmic dust using infrared light, but visible-light observations such as those shown in this VLT image cannot see beyond the smokescreen.</a:t>
            </a:r>
          </a:p>
          <a:p>
            <a:r>
              <a:rPr lang="en-US" dirty="0"/>
              <a:t>This image was taken by the </a:t>
            </a:r>
            <a:r>
              <a:rPr lang="en-US" dirty="0">
                <a:hlinkClick r:id="rId9"/>
              </a:rPr>
              <a:t>Wide Field Imager</a:t>
            </a:r>
            <a:r>
              <a:rPr lang="en-US" dirty="0"/>
              <a:t>, an instrument mounted on ESO’s 2.2-metre MPG/ESO telescope at La Silla, Chile.</a:t>
            </a:r>
          </a:p>
          <a:p>
            <a:r>
              <a:rPr lang="en-US" b="1" dirty="0" err="1"/>
              <a:t>Credit:</a:t>
            </a:r>
            <a:r>
              <a:rPr lang="en-US" dirty="0" err="1"/>
              <a:t>ESO</a:t>
            </a:r>
            <a:endParaRPr lang="en-US" dirty="0"/>
          </a:p>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18</a:t>
            </a:fld>
            <a:endParaRPr lang="de-DE"/>
          </a:p>
        </p:txBody>
      </p:sp>
    </p:spTree>
    <p:extLst>
      <p:ext uri="{BB962C8B-B14F-4D97-AF65-F5344CB8AC3E}">
        <p14:creationId xmlns:p14="http://schemas.microsoft.com/office/powerpoint/2010/main" val="1742922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20</a:t>
            </a:fld>
            <a:endParaRPr lang="de-DE"/>
          </a:p>
        </p:txBody>
      </p:sp>
    </p:spTree>
    <p:extLst>
      <p:ext uri="{BB962C8B-B14F-4D97-AF65-F5344CB8AC3E}">
        <p14:creationId xmlns:p14="http://schemas.microsoft.com/office/powerpoint/2010/main" val="3642193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Comparison of the </a:t>
            </a:r>
            <a:r>
              <a:rPr lang="en-US" b="1"/>
              <a:t>constellation Orion</a:t>
            </a:r>
            <a:r>
              <a:rPr lang="en-US"/>
              <a:t> viewed in visible and infrared light. In the infrared image from NASA’s IRAS mission we can see clouds of dust and gas invisible to the human eye. The bright spots are the locations where stars are being born.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12, 25, 60 and 100 µm , 1983, Durchmesser 57 cm</a:t>
            </a:r>
            <a:endParaRPr lang="en-US"/>
          </a:p>
          <a:p>
            <a:endParaRPr lang="de-DE"/>
          </a:p>
          <a:p>
            <a:r>
              <a:rPr lang="en-US">
                <a:hlinkClick r:id="rId3"/>
              </a:rPr>
              <a:t>http://wise.ssl.berkeley.edu/orion.html</a:t>
            </a:r>
            <a:endParaRPr lang="en-US"/>
          </a:p>
          <a:p>
            <a:endParaRPr lang="de-DE"/>
          </a:p>
          <a:p>
            <a:r>
              <a:rPr lang="en-US"/>
              <a:t>Image courtesy of Howard McCallon, Infrared: NASA/IRAS</a:t>
            </a:r>
          </a:p>
        </p:txBody>
      </p:sp>
      <p:sp>
        <p:nvSpPr>
          <p:cNvPr id="4" name="Foliennummernplatzhalter 3"/>
          <p:cNvSpPr>
            <a:spLocks noGrp="1"/>
          </p:cNvSpPr>
          <p:nvPr>
            <p:ph type="sldNum" sz="quarter" idx="10"/>
          </p:nvPr>
        </p:nvSpPr>
        <p:spPr/>
        <p:txBody>
          <a:bodyPr/>
          <a:lstStyle/>
          <a:p>
            <a:fld id="{67C9DE98-379F-4754-AEEB-EB26C4B5F53D}" type="slidenum">
              <a:rPr lang="en-US" smtClean="0"/>
              <a:t>26</a:t>
            </a:fld>
            <a:endParaRPr lang="en-US"/>
          </a:p>
        </p:txBody>
      </p:sp>
    </p:spTree>
    <p:extLst>
      <p:ext uri="{BB962C8B-B14F-4D97-AF65-F5344CB8AC3E}">
        <p14:creationId xmlns:p14="http://schemas.microsoft.com/office/powerpoint/2010/main" val="263833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29</a:t>
            </a:fld>
            <a:endParaRPr lang="de-DE"/>
          </a:p>
        </p:txBody>
      </p:sp>
    </p:spTree>
    <p:extLst>
      <p:ext uri="{BB962C8B-B14F-4D97-AF65-F5344CB8AC3E}">
        <p14:creationId xmlns:p14="http://schemas.microsoft.com/office/powerpoint/2010/main" val="112623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9FED0D4-1855-48EA-97C3-8D10FB7E2E6A}" type="slidenum">
              <a:rPr lang="en-US" altLang="en-US" sz="1200"/>
              <a:pPr/>
              <a:t>62</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7386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12813">
              <a:defRPr sz="2000">
                <a:solidFill>
                  <a:schemeClr val="tx1"/>
                </a:solidFill>
                <a:latin typeface="Times" panose="02020603050405020304" pitchFamily="18" charset="0"/>
              </a:defRPr>
            </a:lvl1pPr>
            <a:lvl2pPr marL="742950" indent="-285750" defTabSz="912813">
              <a:defRPr sz="2000">
                <a:solidFill>
                  <a:schemeClr val="tx1"/>
                </a:solidFill>
                <a:latin typeface="Times" panose="02020603050405020304" pitchFamily="18" charset="0"/>
              </a:defRPr>
            </a:lvl2pPr>
            <a:lvl3pPr marL="1143000" indent="-228600" defTabSz="912813">
              <a:defRPr sz="2000">
                <a:solidFill>
                  <a:schemeClr val="tx1"/>
                </a:solidFill>
                <a:latin typeface="Times" panose="02020603050405020304" pitchFamily="18" charset="0"/>
              </a:defRPr>
            </a:lvl3pPr>
            <a:lvl4pPr marL="1600200" indent="-228600" defTabSz="912813">
              <a:defRPr sz="2000">
                <a:solidFill>
                  <a:schemeClr val="tx1"/>
                </a:solidFill>
                <a:latin typeface="Times" panose="02020603050405020304" pitchFamily="18" charset="0"/>
              </a:defRPr>
            </a:lvl4pPr>
            <a:lvl5pPr marL="2057400" indent="-228600" defTabSz="912813">
              <a:defRPr sz="2000">
                <a:solidFill>
                  <a:schemeClr val="tx1"/>
                </a:solidFill>
                <a:latin typeface="Times" panose="02020603050405020304" pitchFamily="18" charset="0"/>
              </a:defRPr>
            </a:lvl5pPr>
            <a:lvl6pPr marL="2514600" indent="-228600" defTabSz="912813" eaLnBrk="0" fontAlgn="base" hangingPunct="0">
              <a:spcBef>
                <a:spcPct val="0"/>
              </a:spcBef>
              <a:spcAft>
                <a:spcPct val="0"/>
              </a:spcAft>
              <a:defRPr sz="2000">
                <a:solidFill>
                  <a:schemeClr val="tx1"/>
                </a:solidFill>
                <a:latin typeface="Times" panose="02020603050405020304" pitchFamily="18" charset="0"/>
              </a:defRPr>
            </a:lvl6pPr>
            <a:lvl7pPr marL="2971800" indent="-228600" defTabSz="912813" eaLnBrk="0" fontAlgn="base" hangingPunct="0">
              <a:spcBef>
                <a:spcPct val="0"/>
              </a:spcBef>
              <a:spcAft>
                <a:spcPct val="0"/>
              </a:spcAft>
              <a:defRPr sz="2000">
                <a:solidFill>
                  <a:schemeClr val="tx1"/>
                </a:solidFill>
                <a:latin typeface="Times" panose="02020603050405020304" pitchFamily="18" charset="0"/>
              </a:defRPr>
            </a:lvl7pPr>
            <a:lvl8pPr marL="3429000" indent="-228600" defTabSz="912813" eaLnBrk="0" fontAlgn="base" hangingPunct="0">
              <a:spcBef>
                <a:spcPct val="0"/>
              </a:spcBef>
              <a:spcAft>
                <a:spcPct val="0"/>
              </a:spcAft>
              <a:defRPr sz="2000">
                <a:solidFill>
                  <a:schemeClr val="tx1"/>
                </a:solidFill>
                <a:latin typeface="Times" panose="02020603050405020304" pitchFamily="18" charset="0"/>
              </a:defRPr>
            </a:lvl8pPr>
            <a:lvl9pPr marL="3886200" indent="-228600" defTabSz="912813" eaLnBrk="0" fontAlgn="base" hangingPunct="0">
              <a:spcBef>
                <a:spcPct val="0"/>
              </a:spcBef>
              <a:spcAft>
                <a:spcPct val="0"/>
              </a:spcAft>
              <a:defRPr sz="2000">
                <a:solidFill>
                  <a:schemeClr val="tx1"/>
                </a:solidFill>
                <a:latin typeface="Times" panose="02020603050405020304" pitchFamily="18" charset="0"/>
              </a:defRPr>
            </a:lvl9pPr>
          </a:lstStyle>
          <a:p>
            <a:fld id="{159B9965-202F-4375-9835-8D20B00A1E98}" type="slidenum">
              <a:rPr lang="en-US" altLang="en-US" sz="1200">
                <a:latin typeface="Arial" panose="020B0604020202020204" pitchFamily="34" charset="0"/>
              </a:rPr>
              <a:pPr/>
              <a:t>65</a:t>
            </a:fld>
            <a:endParaRPr lang="en-US" altLang="en-US" sz="1200">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r>
              <a:rPr lang="en-US" altLang="en-US"/>
              <a:t>John Bally presented opacity measurements at 3 wavelengths of disk 114-426 at the La Serena conference.  It is a GREY body, not a standard reddening law.  This implies significant grain sizes (cm sized) in this part of the disk.  Evidence for grain growth.</a:t>
            </a:r>
          </a:p>
        </p:txBody>
      </p:sp>
    </p:spTree>
    <p:extLst>
      <p:ext uri="{BB962C8B-B14F-4D97-AF65-F5344CB8AC3E}">
        <p14:creationId xmlns:p14="http://schemas.microsoft.com/office/powerpoint/2010/main" val="1414403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Spitzer,</a:t>
            </a:r>
            <a:r>
              <a:rPr lang="de-DE" baseline="0"/>
              <a:t> 3-160 µm, 2003, 85 cm Durchmesser</a:t>
            </a:r>
            <a:endParaRPr lang="en-US"/>
          </a:p>
        </p:txBody>
      </p:sp>
      <p:sp>
        <p:nvSpPr>
          <p:cNvPr id="4" name="Foliennummernplatzhalter 3"/>
          <p:cNvSpPr>
            <a:spLocks noGrp="1"/>
          </p:cNvSpPr>
          <p:nvPr>
            <p:ph type="sldNum" sz="quarter" idx="10"/>
          </p:nvPr>
        </p:nvSpPr>
        <p:spPr/>
        <p:txBody>
          <a:bodyPr/>
          <a:lstStyle/>
          <a:p>
            <a:fld id="{67C9DE98-379F-4754-AEEB-EB26C4B5F53D}" type="slidenum">
              <a:rPr lang="en-US" smtClean="0"/>
              <a:t>68</a:t>
            </a:fld>
            <a:endParaRPr lang="en-US"/>
          </a:p>
        </p:txBody>
      </p:sp>
    </p:spTree>
    <p:extLst>
      <p:ext uri="{BB962C8B-B14F-4D97-AF65-F5344CB8AC3E}">
        <p14:creationId xmlns:p14="http://schemas.microsoft.com/office/powerpoint/2010/main" val="3284410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B847E-B094-466A-93E7-2368085BE651}" type="slidenum">
              <a:rPr lang="de-DE"/>
              <a:pPr/>
              <a:t>72</a:t>
            </a:fld>
            <a:endParaRPr lang="de-DE"/>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50429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B847E-B094-466A-93E7-2368085BE651}" type="slidenum">
              <a:rPr lang="de-DE"/>
              <a:pPr/>
              <a:t>73</a:t>
            </a:fld>
            <a:endParaRPr lang="de-DE"/>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734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Caption</a:t>
            </a:r>
          </a:p>
          <a:p>
            <a:r>
              <a:rPr lang="en-US" dirty="0"/>
              <a:t>Korean star chart. 18th-century celestial star chart, published in 1777, based on an engraving in a stone stele from 1395. It is titled: 'Kujang </a:t>
            </a:r>
            <a:r>
              <a:rPr lang="en-US" dirty="0" err="1"/>
              <a:t>ch'onsang</a:t>
            </a:r>
            <a:r>
              <a:rPr lang="en-US" dirty="0"/>
              <a:t> </a:t>
            </a:r>
            <a:r>
              <a:rPr lang="en-US" dirty="0" err="1"/>
              <a:t>yolch'a</a:t>
            </a:r>
            <a:r>
              <a:rPr lang="en-US" dirty="0"/>
              <a:t> punya </a:t>
            </a:r>
            <a:r>
              <a:rPr lang="en-US" dirty="0" err="1"/>
              <a:t>chido</a:t>
            </a:r>
            <a:r>
              <a:rPr lang="en-US" dirty="0"/>
              <a:t>' (also spelt '</a:t>
            </a:r>
            <a:r>
              <a:rPr lang="en-US" dirty="0" err="1"/>
              <a:t>Cheonsang</a:t>
            </a:r>
            <a:r>
              <a:rPr lang="en-US" dirty="0"/>
              <a:t> </a:t>
            </a:r>
            <a:r>
              <a:rPr lang="en-US" dirty="0" err="1"/>
              <a:t>Yeolcha</a:t>
            </a:r>
            <a:r>
              <a:rPr lang="en-US" dirty="0"/>
              <a:t> </a:t>
            </a:r>
            <a:r>
              <a:rPr lang="en-US" dirty="0" err="1"/>
              <a:t>Bunyajido</a:t>
            </a:r>
            <a:r>
              <a:rPr lang="en-US" dirty="0"/>
              <a:t>'). The name translates as 'chart of the constellations and the regions they govern'. It shows the rank and distribution of 1467 stars and 264 constellations. Studies have found that stars with a position lower than 50 degrees declination represent the night sky of the first century, the era of </a:t>
            </a:r>
            <a:r>
              <a:rPr lang="en-US" dirty="0" err="1"/>
              <a:t>Koguryo</a:t>
            </a:r>
            <a:r>
              <a:rPr lang="en-US" dirty="0"/>
              <a:t>. Stars located higher than 50 degrees represent the fourteenth century, the era of the early </a:t>
            </a:r>
            <a:r>
              <a:rPr lang="en-US" dirty="0" err="1"/>
              <a:t>Choson</a:t>
            </a:r>
            <a:r>
              <a:rPr lang="en-US" dirty="0"/>
              <a:t> dynasty (Joseon dynasty).</a:t>
            </a:r>
          </a:p>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4</a:t>
            </a:fld>
            <a:endParaRPr lang="de-DE"/>
          </a:p>
        </p:txBody>
      </p:sp>
    </p:spTree>
    <p:extLst>
      <p:ext uri="{BB962C8B-B14F-4D97-AF65-F5344CB8AC3E}">
        <p14:creationId xmlns:p14="http://schemas.microsoft.com/office/powerpoint/2010/main" val="255681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Ignatius Kögler (1680–1746, Dai </a:t>
            </a:r>
            <a:r>
              <a:rPr lang="de-DE" dirty="0" err="1"/>
              <a:t>Jinxian</a:t>
            </a:r>
            <a:r>
              <a:rPr lang="de-DE" dirty="0"/>
              <a:t> </a:t>
            </a:r>
            <a:r>
              <a:rPr lang="ja-JP" altLang="de-DE" dirty="0"/>
              <a:t>戴進賢</a:t>
            </a:r>
            <a:r>
              <a:rPr lang="de-DE" altLang="ja-JP" dirty="0"/>
              <a:t>), </a:t>
            </a:r>
            <a:r>
              <a:rPr lang="de-DE" i="1" dirty="0" err="1"/>
              <a:t>Huangdao</a:t>
            </a:r>
            <a:r>
              <a:rPr lang="de-DE" i="1" dirty="0"/>
              <a:t> </a:t>
            </a:r>
            <a:r>
              <a:rPr lang="de-DE" i="1" dirty="0" err="1"/>
              <a:t>zong</a:t>
            </a:r>
            <a:r>
              <a:rPr lang="de-DE" i="1" dirty="0"/>
              <a:t> </a:t>
            </a:r>
            <a:r>
              <a:rPr lang="de-DE" i="1" dirty="0" err="1"/>
              <a:t>xingtu</a:t>
            </a:r>
            <a:r>
              <a:rPr lang="de-DE" dirty="0"/>
              <a:t> (</a:t>
            </a:r>
            <a:r>
              <a:rPr lang="de-DE" dirty="0" err="1"/>
              <a:t>Two</a:t>
            </a:r>
            <a:r>
              <a:rPr lang="de-DE" dirty="0"/>
              <a:t> </a:t>
            </a:r>
            <a:r>
              <a:rPr lang="de-DE" dirty="0" err="1"/>
              <a:t>general</a:t>
            </a:r>
            <a:r>
              <a:rPr lang="de-DE" dirty="0"/>
              <a:t> </a:t>
            </a:r>
            <a:r>
              <a:rPr lang="de-DE" dirty="0" err="1"/>
              <a:t>maps</a:t>
            </a:r>
            <a:r>
              <a:rPr lang="de-DE" dirty="0"/>
              <a:t> </a:t>
            </a:r>
            <a:r>
              <a:rPr lang="de-DE" dirty="0" err="1"/>
              <a:t>of</a:t>
            </a:r>
            <a:r>
              <a:rPr lang="de-DE" dirty="0"/>
              <a:t> </a:t>
            </a:r>
            <a:r>
              <a:rPr lang="de-DE" dirty="0" err="1"/>
              <a:t>the</a:t>
            </a:r>
            <a:r>
              <a:rPr lang="de-DE" dirty="0"/>
              <a:t> </a:t>
            </a:r>
            <a:r>
              <a:rPr lang="de-DE" dirty="0" err="1"/>
              <a:t>stars</a:t>
            </a:r>
            <a:r>
              <a:rPr lang="de-DE" dirty="0"/>
              <a:t> relative </a:t>
            </a:r>
            <a:r>
              <a:rPr lang="de-DE" dirty="0" err="1"/>
              <a:t>to</a:t>
            </a:r>
            <a:r>
              <a:rPr lang="de-DE" dirty="0"/>
              <a:t> </a:t>
            </a:r>
            <a:r>
              <a:rPr lang="de-DE" dirty="0" err="1"/>
              <a:t>the</a:t>
            </a:r>
            <a:r>
              <a:rPr lang="de-DE" dirty="0"/>
              <a:t> </a:t>
            </a:r>
            <a:r>
              <a:rPr lang="de-DE" dirty="0" err="1"/>
              <a:t>ecliptic</a:t>
            </a:r>
            <a:r>
              <a:rPr lang="de-DE" dirty="0"/>
              <a:t>, </a:t>
            </a:r>
            <a:r>
              <a:rPr lang="ja-JP" altLang="de-DE" dirty="0"/>
              <a:t>黃道總星圖</a:t>
            </a:r>
            <a:r>
              <a:rPr lang="de-DE" altLang="ja-JP" dirty="0"/>
              <a:t>), </a:t>
            </a:r>
            <a:r>
              <a:rPr lang="de-DE" dirty="0"/>
              <a:t>China, Qing </a:t>
            </a:r>
            <a:r>
              <a:rPr lang="de-DE" dirty="0" err="1"/>
              <a:t>dynasty</a:t>
            </a:r>
            <a:r>
              <a:rPr lang="de-DE" dirty="0"/>
              <a:t>, </a:t>
            </a:r>
            <a:r>
              <a:rPr lang="de-DE" dirty="0" err="1"/>
              <a:t>dated</a:t>
            </a:r>
            <a:r>
              <a:rPr lang="de-DE" dirty="0"/>
              <a:t> 1723, Beijing, </a:t>
            </a:r>
            <a:r>
              <a:rPr lang="de-DE" dirty="0" err="1"/>
              <a:t>sheet</a:t>
            </a:r>
            <a:r>
              <a:rPr lang="de-DE" dirty="0"/>
              <a:t> </a:t>
            </a:r>
            <a:r>
              <a:rPr lang="de-DE" dirty="0" err="1"/>
              <a:t>map</a:t>
            </a:r>
            <a:r>
              <a:rPr lang="de-DE" dirty="0"/>
              <a:t>, </a:t>
            </a:r>
            <a:r>
              <a:rPr lang="de-DE" dirty="0" err="1"/>
              <a:t>ink</a:t>
            </a:r>
            <a:r>
              <a:rPr lang="de-DE" dirty="0"/>
              <a:t> on </a:t>
            </a:r>
            <a:r>
              <a:rPr lang="de-DE" dirty="0" err="1"/>
              <a:t>paper</a:t>
            </a:r>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5</a:t>
            </a:fld>
            <a:endParaRPr lang="de-DE"/>
          </a:p>
        </p:txBody>
      </p:sp>
    </p:spTree>
    <p:extLst>
      <p:ext uri="{BB962C8B-B14F-4D97-AF65-F5344CB8AC3E}">
        <p14:creationId xmlns:p14="http://schemas.microsoft.com/office/powerpoint/2010/main" val="33330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Weitfeldaufnahme zeigt einen Teil des Sternbildes </a:t>
            </a:r>
            <a:r>
              <a:rPr lang="de-DE" dirty="0" err="1"/>
              <a:t>Puppis</a:t>
            </a:r>
            <a:r>
              <a:rPr lang="de-DE" dirty="0"/>
              <a:t> (das Achterdeck). Diese Himmelsregion beinhaltet einige helle Sternhaufen, darunter Messier 47 in der Bildmitte und seinen kontrastierenden Schwester-Haufen Messier 46 nahe des linken Bildrandes, der mehr Sterne enthält, jedoch weiter entfernt ist. Dieses Bild wurde aus Aufnahmen des </a:t>
            </a:r>
            <a:r>
              <a:rPr lang="de-DE" dirty="0" err="1"/>
              <a:t>Digitized</a:t>
            </a:r>
            <a:r>
              <a:rPr lang="de-DE" dirty="0"/>
              <a:t> Sky Survey 2 erstellt.</a:t>
            </a:r>
          </a:p>
          <a:p>
            <a:r>
              <a:rPr lang="de-DE" b="1" dirty="0" err="1"/>
              <a:t>Herkunftsnachweis:</a:t>
            </a:r>
            <a:r>
              <a:rPr lang="de-DE" dirty="0" err="1"/>
              <a:t>ESO</a:t>
            </a:r>
            <a:r>
              <a:rPr lang="de-DE" dirty="0"/>
              <a:t>/</a:t>
            </a:r>
            <a:r>
              <a:rPr lang="de-DE" dirty="0" err="1"/>
              <a:t>Digitized</a:t>
            </a:r>
            <a:r>
              <a:rPr lang="de-DE" dirty="0"/>
              <a:t> Sky Survey 2. </a:t>
            </a:r>
            <a:r>
              <a:rPr lang="de-DE" dirty="0" err="1"/>
              <a:t>Acknowledgement</a:t>
            </a:r>
            <a:r>
              <a:rPr lang="de-DE" dirty="0"/>
              <a:t>: Davide De Martin</a:t>
            </a:r>
          </a:p>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6</a:t>
            </a:fld>
            <a:endParaRPr lang="de-DE"/>
          </a:p>
        </p:txBody>
      </p:sp>
    </p:spTree>
    <p:extLst>
      <p:ext uri="{BB962C8B-B14F-4D97-AF65-F5344CB8AC3E}">
        <p14:creationId xmlns:p14="http://schemas.microsoft.com/office/powerpoint/2010/main" val="427839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8</a:t>
            </a:fld>
            <a:endParaRPr lang="de-DE"/>
          </a:p>
        </p:txBody>
      </p:sp>
    </p:spTree>
    <p:extLst>
      <p:ext uri="{BB962C8B-B14F-4D97-AF65-F5344CB8AC3E}">
        <p14:creationId xmlns:p14="http://schemas.microsoft.com/office/powerpoint/2010/main" val="29532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Compilation of celestial objects Messier-1 up to Messier-110 made by an amateur astronomer.</a:t>
            </a:r>
          </a:p>
          <a:p>
            <a:r>
              <a:rPr lang="en-US" dirty="0"/>
              <a:t>A preliminary version first appeared in 1774 in the </a:t>
            </a:r>
            <a:r>
              <a:rPr lang="en-US" i="1" dirty="0"/>
              <a:t>Memoirs</a:t>
            </a:r>
            <a:r>
              <a:rPr lang="en-US" dirty="0"/>
              <a:t> of the </a:t>
            </a:r>
            <a:r>
              <a:rPr lang="en-US" dirty="0">
                <a:hlinkClick r:id="rId3" tooltip="French Academy of Sciences"/>
              </a:rPr>
              <a:t>French Academy of Sciences</a:t>
            </a:r>
            <a:r>
              <a:rPr lang="en-US" dirty="0"/>
              <a:t> for the year 1771.</a:t>
            </a:r>
            <a:r>
              <a:rPr lang="en-US" baseline="30000" dirty="0">
                <a:hlinkClick r:id="rId4"/>
              </a:rPr>
              <a:t>[3]</a:t>
            </a:r>
            <a:r>
              <a:rPr lang="en-US" baseline="30000" dirty="0">
                <a:hlinkClick r:id="rId5"/>
              </a:rPr>
              <a:t>[4]</a:t>
            </a:r>
            <a:r>
              <a:rPr lang="en-US" baseline="30000" dirty="0">
                <a:hlinkClick r:id="rId6"/>
              </a:rPr>
              <a:t>[5]</a:t>
            </a:r>
            <a:r>
              <a:rPr lang="en-US" dirty="0"/>
              <a:t> The first version of Messier's catalogue contained 45 objects which were not yet numbered. Eighteen of the objects were discovered by Messier, the rest being previously observed by other astronomers.</a:t>
            </a:r>
            <a:r>
              <a:rPr lang="en-US" baseline="30000" dirty="0">
                <a:hlinkClick r:id="rId7"/>
              </a:rPr>
              <a:t>[6]</a:t>
            </a:r>
            <a:r>
              <a:rPr lang="en-US" dirty="0"/>
              <a:t> By 1780 the catalogue had increased to 70 objects.</a:t>
            </a:r>
            <a:r>
              <a:rPr lang="en-US" baseline="30000" dirty="0">
                <a:hlinkClick r:id="rId8"/>
              </a:rPr>
              <a:t>[7]</a:t>
            </a:r>
            <a:r>
              <a:rPr lang="en-US" dirty="0"/>
              <a:t> The final version of the catalogue containing 103 objects was published in 1781 in the </a:t>
            </a:r>
            <a:r>
              <a:rPr lang="en-US" i="1" dirty="0" err="1">
                <a:hlinkClick r:id="rId9" tooltip="Connaissance des Temps"/>
              </a:rPr>
              <a:t>Connaissance</a:t>
            </a:r>
            <a:r>
              <a:rPr lang="en-US" i="1" dirty="0">
                <a:hlinkClick r:id="rId9" tooltip="Connaissance des Temps"/>
              </a:rPr>
              <a:t> des Temps</a:t>
            </a:r>
            <a:r>
              <a:rPr lang="en-US" dirty="0"/>
              <a:t> for the year 1784.</a:t>
            </a:r>
            <a:r>
              <a:rPr lang="en-US" baseline="30000" dirty="0">
                <a:hlinkClick r:id="rId10"/>
              </a:rPr>
              <a:t>[8]</a:t>
            </a:r>
            <a:r>
              <a:rPr lang="en-US" baseline="30000" dirty="0">
                <a:hlinkClick r:id="rId5"/>
              </a:rPr>
              <a:t>[4]</a:t>
            </a:r>
            <a:r>
              <a:rPr lang="en-US" dirty="0"/>
              <a:t> However, due to what was thought for a long time to be the incorrect addition of </a:t>
            </a:r>
            <a:r>
              <a:rPr lang="en-US" dirty="0">
                <a:hlinkClick r:id="rId11" tooltip="Messier 102"/>
              </a:rPr>
              <a:t>Messier 102</a:t>
            </a:r>
            <a:r>
              <a:rPr lang="en-US" dirty="0"/>
              <a:t>, the total number remained 102. Other astronomers, using side notes in Messier's texts, eventually filled out the list up to 110 objects.</a:t>
            </a:r>
            <a:r>
              <a:rPr lang="en-US" baseline="30000" dirty="0">
                <a:hlinkClick r:id="rId12"/>
              </a:rPr>
              <a:t>[9]</a:t>
            </a:r>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10</a:t>
            </a:fld>
            <a:endParaRPr lang="de-DE"/>
          </a:p>
        </p:txBody>
      </p:sp>
    </p:spTree>
    <p:extLst>
      <p:ext uri="{BB962C8B-B14F-4D97-AF65-F5344CB8AC3E}">
        <p14:creationId xmlns:p14="http://schemas.microsoft.com/office/powerpoint/2010/main" val="327212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Comparison of the </a:t>
            </a:r>
            <a:r>
              <a:rPr lang="en-US" b="1"/>
              <a:t>constellation Orion</a:t>
            </a:r>
            <a:r>
              <a:rPr lang="en-US"/>
              <a:t> viewed in visible and infrared light. In the infrared image from NASA’s IRAS mission we can see clouds of dust and gas invisible to the human eye. The bright spots are the locations where stars are being born.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12, 25, 60 and 100 µm , 1983, Durchmesser 57 cm</a:t>
            </a:r>
            <a:endParaRPr lang="en-US"/>
          </a:p>
          <a:p>
            <a:endParaRPr lang="de-DE"/>
          </a:p>
          <a:p>
            <a:r>
              <a:rPr lang="en-US">
                <a:hlinkClick r:id="rId3"/>
              </a:rPr>
              <a:t>http://wise.ssl.berkeley.edu/orion.html</a:t>
            </a:r>
            <a:endParaRPr lang="en-US"/>
          </a:p>
          <a:p>
            <a:endParaRPr lang="de-DE"/>
          </a:p>
          <a:p>
            <a:r>
              <a:rPr lang="en-US"/>
              <a:t>Image courtesy of Howard McCallon, Infrared: NASA/IRAS</a:t>
            </a:r>
          </a:p>
        </p:txBody>
      </p:sp>
      <p:sp>
        <p:nvSpPr>
          <p:cNvPr id="4" name="Foliennummernplatzhalter 3"/>
          <p:cNvSpPr>
            <a:spLocks noGrp="1"/>
          </p:cNvSpPr>
          <p:nvPr>
            <p:ph type="sldNum" sz="quarter" idx="10"/>
          </p:nvPr>
        </p:nvSpPr>
        <p:spPr/>
        <p:txBody>
          <a:bodyPr/>
          <a:lstStyle/>
          <a:p>
            <a:fld id="{67C9DE98-379F-4754-AEEB-EB26C4B5F53D}" type="slidenum">
              <a:rPr lang="en-US" smtClean="0"/>
              <a:t>11</a:t>
            </a:fld>
            <a:endParaRPr lang="en-US"/>
          </a:p>
        </p:txBody>
      </p:sp>
    </p:spTree>
    <p:extLst>
      <p:ext uri="{BB962C8B-B14F-4D97-AF65-F5344CB8AC3E}">
        <p14:creationId xmlns:p14="http://schemas.microsoft.com/office/powerpoint/2010/main" val="358772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Comparison of the </a:t>
            </a:r>
            <a:r>
              <a:rPr lang="en-US" b="1"/>
              <a:t>constellation Orion</a:t>
            </a:r>
            <a:r>
              <a:rPr lang="en-US"/>
              <a:t> viewed in visible and infrared light. In the infrared image from NASA’s IRAS mission we can see clouds of dust and gas invisible to the human eye. The bright spots are the locations where stars are being born.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12, 25, 60 and 100 µm , 1983, Durchmesser 57 cm</a:t>
            </a:r>
            <a:endParaRPr lang="en-US"/>
          </a:p>
          <a:p>
            <a:endParaRPr lang="de-DE"/>
          </a:p>
          <a:p>
            <a:r>
              <a:rPr lang="en-US">
                <a:hlinkClick r:id="rId3"/>
              </a:rPr>
              <a:t>http://wise.ssl.berkeley.edu/orion.html</a:t>
            </a:r>
            <a:endParaRPr lang="en-US"/>
          </a:p>
          <a:p>
            <a:endParaRPr lang="de-DE"/>
          </a:p>
          <a:p>
            <a:r>
              <a:rPr lang="en-US"/>
              <a:t>Image courtesy of Howard McCallon, Infrared: NASA/IRAS</a:t>
            </a:r>
          </a:p>
        </p:txBody>
      </p:sp>
      <p:sp>
        <p:nvSpPr>
          <p:cNvPr id="4" name="Foliennummernplatzhalter 3"/>
          <p:cNvSpPr>
            <a:spLocks noGrp="1"/>
          </p:cNvSpPr>
          <p:nvPr>
            <p:ph type="sldNum" sz="quarter" idx="10"/>
          </p:nvPr>
        </p:nvSpPr>
        <p:spPr/>
        <p:txBody>
          <a:bodyPr/>
          <a:lstStyle/>
          <a:p>
            <a:fld id="{67C9DE98-379F-4754-AEEB-EB26C4B5F53D}" type="slidenum">
              <a:rPr lang="en-US" smtClean="0"/>
              <a:t>14</a:t>
            </a:fld>
            <a:endParaRPr lang="en-US"/>
          </a:p>
        </p:txBody>
      </p:sp>
    </p:spTree>
    <p:extLst>
      <p:ext uri="{BB962C8B-B14F-4D97-AF65-F5344CB8AC3E}">
        <p14:creationId xmlns:p14="http://schemas.microsoft.com/office/powerpoint/2010/main" val="420699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spectacular image of the Orion Nebula star-formation region was obtained from multiple exposures using the HAWK-I infrared camera on ESO’s Very Large Telescope in Chile. This is the deepest view ever of this region and reveals more very faint planetary-mass objects than expected. Coordinates Position (RA): 5 35 16.58 Position (Dec): -5° 20' 19.53" Field of view: 29.11 x 22.07 arcminutes Orientation: North is 0.1° left of vertical Band Wavelength Telescope Infrared J 1.258 </a:t>
            </a:r>
            <a:r>
              <a:rPr lang="en-US" dirty="0" err="1"/>
              <a:t>μm</a:t>
            </a:r>
            <a:r>
              <a:rPr lang="en-US" dirty="0"/>
              <a:t> Very Large Telescope HAWK-I Infrared H 1.62 </a:t>
            </a:r>
            <a:r>
              <a:rPr lang="en-US" dirty="0" err="1"/>
              <a:t>μm</a:t>
            </a:r>
            <a:r>
              <a:rPr lang="en-US" dirty="0"/>
              <a:t> Very Large Telescope HAWK-I Infrared Ks 2.146 </a:t>
            </a:r>
            <a:r>
              <a:rPr lang="en-US" dirty="0" err="1"/>
              <a:t>μm</a:t>
            </a:r>
            <a:r>
              <a:rPr lang="en-US" dirty="0"/>
              <a:t> Very Large Telescope HAWK-I</a:t>
            </a:r>
          </a:p>
        </p:txBody>
      </p:sp>
      <p:sp>
        <p:nvSpPr>
          <p:cNvPr id="4" name="Foliennummernplatzhalter 3"/>
          <p:cNvSpPr>
            <a:spLocks noGrp="1"/>
          </p:cNvSpPr>
          <p:nvPr>
            <p:ph type="sldNum" sz="quarter" idx="10"/>
          </p:nvPr>
        </p:nvSpPr>
        <p:spPr/>
        <p:txBody>
          <a:bodyPr/>
          <a:lstStyle/>
          <a:p>
            <a:fld id="{67C9DE98-379F-4754-AEEB-EB26C4B5F53D}" type="slidenum">
              <a:rPr lang="en-US" smtClean="0"/>
              <a:t>15</a:t>
            </a:fld>
            <a:endParaRPr lang="en-US"/>
          </a:p>
        </p:txBody>
      </p:sp>
    </p:spTree>
    <p:extLst>
      <p:ext uri="{BB962C8B-B14F-4D97-AF65-F5344CB8AC3E}">
        <p14:creationId xmlns:p14="http://schemas.microsoft.com/office/powerpoint/2010/main" val="3633373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655EB-5BFE-4593-A804-D734CCE9E45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A40ED3D-6010-49BF-9B73-E7D23C3C38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2A643F8-A3A1-4583-BCAC-5081B9323E2B}"/>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5" name="Fußzeilenplatzhalter 4">
            <a:extLst>
              <a:ext uri="{FF2B5EF4-FFF2-40B4-BE49-F238E27FC236}">
                <a16:creationId xmlns:a16="http://schemas.microsoft.com/office/drawing/2014/main" id="{E4230410-4208-4136-B841-5842BAD423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C729ABB-CE1B-41BE-91A2-951FED886636}"/>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41734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8A899-13B6-4BA1-AEA0-7FB2069610E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EEA21A1-28B8-4094-96EC-2BC4D2638E2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BB18F6-2E61-45DF-A01A-96617DC470DA}"/>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5" name="Fußzeilenplatzhalter 4">
            <a:extLst>
              <a:ext uri="{FF2B5EF4-FFF2-40B4-BE49-F238E27FC236}">
                <a16:creationId xmlns:a16="http://schemas.microsoft.com/office/drawing/2014/main" id="{1950A373-453B-4F12-8582-DB4449520E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3E02278-6556-4E3B-9A61-F522E596A01B}"/>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49932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380204-49ED-44CB-8B2B-ED94163AC77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8AADC11-9953-458B-BEEF-F6F6B4B290B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58E483-1BC2-4F5F-85AE-107094E750ED}"/>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5" name="Fußzeilenplatzhalter 4">
            <a:extLst>
              <a:ext uri="{FF2B5EF4-FFF2-40B4-BE49-F238E27FC236}">
                <a16:creationId xmlns:a16="http://schemas.microsoft.com/office/drawing/2014/main" id="{38520618-75EB-457C-B31D-75F28D26BA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1F7C61-0EA7-4E38-A6B1-ED3452B421FE}"/>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178173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181E1-1FB4-4EBC-AED7-82755B00BE4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2293570-F0E3-41A3-8844-0D62B675859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34EED9F-7217-4EE3-BEAD-D153014277BB}"/>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5" name="Fußzeilenplatzhalter 4">
            <a:extLst>
              <a:ext uri="{FF2B5EF4-FFF2-40B4-BE49-F238E27FC236}">
                <a16:creationId xmlns:a16="http://schemas.microsoft.com/office/drawing/2014/main" id="{51591F53-555F-48C4-9522-10C1439A3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B8D0FB-FCF9-4C3A-B3EA-8FA7342CD129}"/>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135079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AECEF-9E60-40F3-8DB3-12CB40CA678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9C9C4DC-0557-4C88-844B-6308DE303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6556790-6BD7-42DF-9563-D2E476E61103}"/>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5" name="Fußzeilenplatzhalter 4">
            <a:extLst>
              <a:ext uri="{FF2B5EF4-FFF2-40B4-BE49-F238E27FC236}">
                <a16:creationId xmlns:a16="http://schemas.microsoft.com/office/drawing/2014/main" id="{80498827-26B9-42AE-83EB-839A2BDA56B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EB87125-5344-4397-85B9-74FBDB196882}"/>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3228696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CE137-B68B-4131-9155-4A62D024802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38F1267-D5E9-45EF-B708-10998EF044F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FD296FE-B7B9-450E-BF7F-008FC3A8811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5A3239D-F057-4120-BA08-AD0F0393B3AE}"/>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6" name="Fußzeilenplatzhalter 5">
            <a:extLst>
              <a:ext uri="{FF2B5EF4-FFF2-40B4-BE49-F238E27FC236}">
                <a16:creationId xmlns:a16="http://schemas.microsoft.com/office/drawing/2014/main" id="{106261E9-2E1B-471F-B1D6-669D25C5856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E994DFC-F19A-4B60-9966-B8A218DF2911}"/>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3512423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7C47A-76FF-4AC1-8495-602BB268DD9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474459A-2EB4-4D3B-9BC6-2CDD3DA9C2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FBB57EA-36A2-4923-A467-5A4FCF85F07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2C53217-2444-4C9F-9F11-E71DBB6BA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A30C2FF-129D-4780-9754-1D88FCFBB59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9E3A0F5-D07A-4882-960F-9B42F879BFED}"/>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8" name="Fußzeilenplatzhalter 7">
            <a:extLst>
              <a:ext uri="{FF2B5EF4-FFF2-40B4-BE49-F238E27FC236}">
                <a16:creationId xmlns:a16="http://schemas.microsoft.com/office/drawing/2014/main" id="{D849A645-7EE9-4F90-A4B5-2D4D3D8A25F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0B5EA2D-1F85-451D-9C9A-B22E42ABCCFF}"/>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160946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CC478-1930-40E9-87DF-042845778A8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ECC2765-B39E-486F-983A-D9D3041222B9}"/>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4" name="Fußzeilenplatzhalter 3">
            <a:extLst>
              <a:ext uri="{FF2B5EF4-FFF2-40B4-BE49-F238E27FC236}">
                <a16:creationId xmlns:a16="http://schemas.microsoft.com/office/drawing/2014/main" id="{9CE87D64-8B8E-431F-9F31-0C7C66476D5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DA7F7B7-2143-45B9-BAD4-004F8D4FECEE}"/>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252945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D4BF10F-9B33-4F6A-AD40-8EB81B4CE4E8}"/>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3" name="Fußzeilenplatzhalter 2">
            <a:extLst>
              <a:ext uri="{FF2B5EF4-FFF2-40B4-BE49-F238E27FC236}">
                <a16:creationId xmlns:a16="http://schemas.microsoft.com/office/drawing/2014/main" id="{2B7B05CA-62DB-4CC9-9693-B3ED607266E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CC7FCB4-CDAF-4B54-B144-B1A6D9EDC7DE}"/>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77008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0B8A9-E50B-4DCA-B5EB-7F6D3AF6FE3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45444C7-B3A2-4CBE-A655-EAF7956D1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BAA8207-32D9-43D9-ADE6-48ED35643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9E93ED2-54DE-4256-884D-A984583F5393}"/>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6" name="Fußzeilenplatzhalter 5">
            <a:extLst>
              <a:ext uri="{FF2B5EF4-FFF2-40B4-BE49-F238E27FC236}">
                <a16:creationId xmlns:a16="http://schemas.microsoft.com/office/drawing/2014/main" id="{9573B314-5A6D-4542-8CD5-F9328FF0CCE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EF078A5-EC94-4D3E-A614-95C1AECB6DDE}"/>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224605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F79A7-6C7D-4960-B8D0-AE5E4A0FD93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498BE82-34E0-4262-8620-B30985C69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0BCB4F9-9B05-4119-90FE-A03661A81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74B2A9-838C-4E99-B2F5-CCF211D15EDA}"/>
              </a:ext>
            </a:extLst>
          </p:cNvPr>
          <p:cNvSpPr>
            <a:spLocks noGrp="1"/>
          </p:cNvSpPr>
          <p:nvPr>
            <p:ph type="dt" sz="half" idx="10"/>
          </p:nvPr>
        </p:nvSpPr>
        <p:spPr/>
        <p:txBody>
          <a:bodyPr/>
          <a:lstStyle/>
          <a:p>
            <a:fld id="{B9F5519D-3847-4AA6-BB35-D678022E406C}" type="datetimeFigureOut">
              <a:rPr lang="de-DE" smtClean="0"/>
              <a:t>28.04.2021</a:t>
            </a:fld>
            <a:endParaRPr lang="de-DE"/>
          </a:p>
        </p:txBody>
      </p:sp>
      <p:sp>
        <p:nvSpPr>
          <p:cNvPr id="6" name="Fußzeilenplatzhalter 5">
            <a:extLst>
              <a:ext uri="{FF2B5EF4-FFF2-40B4-BE49-F238E27FC236}">
                <a16:creationId xmlns:a16="http://schemas.microsoft.com/office/drawing/2014/main" id="{84789D13-C75A-47F4-986C-6AEC75AD9EA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F875F43-FC75-4E04-A82E-D9AC12DC3BF0}"/>
              </a:ext>
            </a:extLst>
          </p:cNvPr>
          <p:cNvSpPr>
            <a:spLocks noGrp="1"/>
          </p:cNvSpPr>
          <p:nvPr>
            <p:ph type="sldNum" sz="quarter" idx="12"/>
          </p:nvPr>
        </p:nvSpPr>
        <p:spPr/>
        <p:txBody>
          <a:bodyPr/>
          <a:lstStyle/>
          <a:p>
            <a:fld id="{C7D5822C-404D-4AC1-B291-86A7E8721F70}" type="slidenum">
              <a:rPr lang="de-DE" smtClean="0"/>
              <a:t>‹Nr.›</a:t>
            </a:fld>
            <a:endParaRPr lang="de-DE"/>
          </a:p>
        </p:txBody>
      </p:sp>
    </p:spTree>
    <p:extLst>
      <p:ext uri="{BB962C8B-B14F-4D97-AF65-F5344CB8AC3E}">
        <p14:creationId xmlns:p14="http://schemas.microsoft.com/office/powerpoint/2010/main" val="1397950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t="-15000" b="-15000"/>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164F2B6-D3ED-4E4C-B85B-CF429E6CAF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B865B4B-510D-40F3-9102-0BCA2A41E0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D15BF0E-50E8-49D3-BBE7-FC59DB37F6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5519D-3847-4AA6-BB35-D678022E406C}" type="datetimeFigureOut">
              <a:rPr lang="de-DE" smtClean="0"/>
              <a:t>28.04.2021</a:t>
            </a:fld>
            <a:endParaRPr lang="de-DE"/>
          </a:p>
        </p:txBody>
      </p:sp>
      <p:sp>
        <p:nvSpPr>
          <p:cNvPr id="5" name="Fußzeilenplatzhalter 4">
            <a:extLst>
              <a:ext uri="{FF2B5EF4-FFF2-40B4-BE49-F238E27FC236}">
                <a16:creationId xmlns:a16="http://schemas.microsoft.com/office/drawing/2014/main" id="{266DC057-7F4F-4D59-94D4-046A5DC1C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1C39DA4-D55F-4AE3-A77D-9A92BF759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5822C-404D-4AC1-B291-86A7E8721F70}" type="slidenum">
              <a:rPr lang="de-DE" smtClean="0"/>
              <a:t>‹Nr.›</a:t>
            </a:fld>
            <a:endParaRPr lang="de-DE"/>
          </a:p>
        </p:txBody>
      </p:sp>
    </p:spTree>
    <p:extLst>
      <p:ext uri="{BB962C8B-B14F-4D97-AF65-F5344CB8AC3E}">
        <p14:creationId xmlns:p14="http://schemas.microsoft.com/office/powerpoint/2010/main" val="856969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jp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image" Target="../media/image31.wm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svg"/><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wmf"/><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6.jpeg"/><Relationship Id="rId5" Type="http://schemas.openxmlformats.org/officeDocument/2006/relationships/oleObject" Target="../embeddings/oleObject4.bin"/><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4BDDA-54E0-4FE2-9B7E-8B5F4745D9FD}"/>
              </a:ext>
            </a:extLst>
          </p:cNvPr>
          <p:cNvSpPr>
            <a:spLocks noGrp="1"/>
          </p:cNvSpPr>
          <p:nvPr>
            <p:ph type="ctrTitle"/>
          </p:nvPr>
        </p:nvSpPr>
        <p:spPr>
          <a:xfrm>
            <a:off x="1052052" y="1122362"/>
            <a:ext cx="10087896" cy="3348969"/>
          </a:xfrm>
        </p:spPr>
        <p:txBody>
          <a:bodyPr>
            <a:normAutofit fontScale="90000"/>
          </a:bodyPr>
          <a:lstStyle/>
          <a:p>
            <a:r>
              <a:rPr lang="de-DE" dirty="0">
                <a:ln w="12700">
                  <a:solidFill>
                    <a:schemeClr val="bg1">
                      <a:lumMod val="65000"/>
                    </a:schemeClr>
                  </a:solidFill>
                </a:ln>
                <a:solidFill>
                  <a:schemeClr val="bg1"/>
                </a:solidFill>
                <a:effectLst>
                  <a:outerShdw blurRad="50800" dist="38100" dir="2700000" algn="tl" rotWithShape="0">
                    <a:prstClr val="black">
                      <a:alpha val="40000"/>
                    </a:prstClr>
                  </a:outerShdw>
                </a:effectLst>
              </a:rPr>
              <a:t>Das Interstellare Medium</a:t>
            </a:r>
            <a:br>
              <a:rPr lang="de-DE" dirty="0">
                <a:ln w="12700">
                  <a:solidFill>
                    <a:schemeClr val="bg1">
                      <a:lumMod val="65000"/>
                    </a:schemeClr>
                  </a:solidFill>
                </a:ln>
                <a:solidFill>
                  <a:schemeClr val="bg1"/>
                </a:solidFill>
                <a:effectLst>
                  <a:outerShdw blurRad="50800" dist="38100" dir="2700000" algn="tl" rotWithShape="0">
                    <a:prstClr val="black">
                      <a:alpha val="40000"/>
                    </a:prstClr>
                  </a:outerShdw>
                </a:effectLst>
              </a:rPr>
            </a:br>
            <a:r>
              <a:rPr lang="de-DE" dirty="0">
                <a:ln w="12700">
                  <a:solidFill>
                    <a:schemeClr val="bg1">
                      <a:lumMod val="65000"/>
                    </a:schemeClr>
                  </a:solidFill>
                </a:ln>
                <a:solidFill>
                  <a:schemeClr val="bg1"/>
                </a:solidFill>
                <a:effectLst>
                  <a:outerShdw blurRad="38100" dist="38100" dir="2700000" algn="tl">
                    <a:srgbClr val="000000">
                      <a:alpha val="43137"/>
                    </a:srgbClr>
                  </a:outerShdw>
                </a:effectLst>
              </a:rPr>
              <a:t>-</a:t>
            </a:r>
            <a:br>
              <a:rPr lang="de-DE" dirty="0">
                <a:ln w="12700">
                  <a:solidFill>
                    <a:schemeClr val="bg1">
                      <a:lumMod val="65000"/>
                    </a:schemeClr>
                  </a:solidFill>
                </a:ln>
                <a:solidFill>
                  <a:schemeClr val="bg1"/>
                </a:solidFill>
                <a:effectLst>
                  <a:outerShdw blurRad="50800" dist="38100" dir="2700000" algn="tl" rotWithShape="0">
                    <a:prstClr val="black">
                      <a:alpha val="40000"/>
                    </a:prstClr>
                  </a:outerShdw>
                </a:effectLst>
              </a:rPr>
            </a:br>
            <a:r>
              <a:rPr lang="de-DE" dirty="0">
                <a:ln w="12700">
                  <a:solidFill>
                    <a:schemeClr val="bg1">
                      <a:lumMod val="65000"/>
                    </a:schemeClr>
                  </a:solidFill>
                </a:ln>
                <a:solidFill>
                  <a:schemeClr val="bg1"/>
                </a:solidFill>
                <a:effectLst>
                  <a:outerShdw blurRad="38100" dist="38100" dir="2700000" algn="tl">
                    <a:srgbClr val="000000">
                      <a:alpha val="43137"/>
                    </a:srgbClr>
                  </a:outerShdw>
                </a:effectLst>
              </a:rPr>
              <a:t>Der Stoff aus dem die Sterne sind</a:t>
            </a:r>
            <a:br>
              <a:rPr lang="de-DE" dirty="0">
                <a:ln w="12700">
                  <a:solidFill>
                    <a:schemeClr val="bg1">
                      <a:lumMod val="65000"/>
                    </a:schemeClr>
                  </a:solidFill>
                </a:ln>
                <a:solidFill>
                  <a:schemeClr val="bg1"/>
                </a:solidFill>
                <a:effectLst>
                  <a:outerShdw blurRad="38100" dist="38100" dir="2700000" algn="tl">
                    <a:srgbClr val="000000">
                      <a:alpha val="43137"/>
                    </a:srgbClr>
                  </a:outerShdw>
                </a:effectLst>
              </a:rPr>
            </a:br>
            <a:endParaRPr lang="de-DE" dirty="0">
              <a:ln w="12700">
                <a:solidFill>
                  <a:schemeClr val="bg1">
                    <a:lumMod val="65000"/>
                  </a:schemeClr>
                </a:solidFill>
              </a:ln>
              <a:solidFill>
                <a:schemeClr val="bg1"/>
              </a:solidFill>
              <a:effectLst>
                <a:outerShdw blurRad="38100" dist="38100" dir="2700000" algn="tl">
                  <a:srgbClr val="000000">
                    <a:alpha val="43137"/>
                  </a:srgbClr>
                </a:outerShdw>
              </a:effectLst>
            </a:endParaRPr>
          </a:p>
        </p:txBody>
      </p:sp>
      <p:sp>
        <p:nvSpPr>
          <p:cNvPr id="3" name="Untertitel 2">
            <a:extLst>
              <a:ext uri="{FF2B5EF4-FFF2-40B4-BE49-F238E27FC236}">
                <a16:creationId xmlns:a16="http://schemas.microsoft.com/office/drawing/2014/main" id="{C927D3F7-CB05-4456-991F-9CB606824A69}"/>
              </a:ext>
            </a:extLst>
          </p:cNvPr>
          <p:cNvSpPr>
            <a:spLocks noGrp="1"/>
          </p:cNvSpPr>
          <p:nvPr>
            <p:ph type="subTitle" idx="1"/>
          </p:nvPr>
        </p:nvSpPr>
        <p:spPr>
          <a:xfrm>
            <a:off x="1524000" y="4907756"/>
            <a:ext cx="9144000" cy="1655762"/>
          </a:xfrm>
        </p:spPr>
        <p:txBody>
          <a:bodyPr>
            <a:normAutofit/>
          </a:bodyPr>
          <a:lstStyle/>
          <a:p>
            <a:endParaRPr lang="de-DE" dirty="0">
              <a:solidFill>
                <a:schemeClr val="bg1"/>
              </a:solidFill>
              <a:effectLst>
                <a:outerShdw blurRad="38100" dist="38100" dir="2700000" algn="tl">
                  <a:srgbClr val="000000">
                    <a:alpha val="43137"/>
                  </a:srgbClr>
                </a:outerShdw>
              </a:effectLst>
            </a:endParaRPr>
          </a:p>
          <a:p>
            <a:r>
              <a:rPr lang="de-DE" dirty="0">
                <a:solidFill>
                  <a:schemeClr val="bg1"/>
                </a:solidFill>
                <a:effectLst>
                  <a:outerShdw blurRad="38100" dist="38100" dir="2700000" algn="tl">
                    <a:srgbClr val="000000">
                      <a:alpha val="43137"/>
                    </a:srgbClr>
                  </a:outerShdw>
                </a:effectLst>
              </a:rPr>
              <a:t>PD Dr. Markus Röllig</a:t>
            </a:r>
          </a:p>
          <a:p>
            <a:r>
              <a:rPr lang="de-DE" dirty="0">
                <a:solidFill>
                  <a:schemeClr val="bg1"/>
                </a:solidFill>
                <a:effectLst>
                  <a:outerShdw blurRad="38100" dist="38100" dir="2700000" algn="tl">
                    <a:srgbClr val="000000">
                      <a:alpha val="43137"/>
                    </a:srgbClr>
                  </a:outerShdw>
                </a:effectLst>
              </a:rPr>
              <a:t>Universität zu Köln</a:t>
            </a:r>
          </a:p>
        </p:txBody>
      </p:sp>
    </p:spTree>
    <p:extLst>
      <p:ext uri="{BB962C8B-B14F-4D97-AF65-F5344CB8AC3E}">
        <p14:creationId xmlns:p14="http://schemas.microsoft.com/office/powerpoint/2010/main" val="1038233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45376B4-AA9A-4F2E-B5D4-CABF3E074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eck 3">
            <a:extLst>
              <a:ext uri="{FF2B5EF4-FFF2-40B4-BE49-F238E27FC236}">
                <a16:creationId xmlns:a16="http://schemas.microsoft.com/office/drawing/2014/main" id="{C2D4FB3A-6747-49E1-9D5D-B9BC1C2212F8}"/>
              </a:ext>
            </a:extLst>
          </p:cNvPr>
          <p:cNvSpPr/>
          <p:nvPr/>
        </p:nvSpPr>
        <p:spPr>
          <a:xfrm>
            <a:off x="0" y="0"/>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207E3B4-037C-4F80-9A94-7771AC035C3E}"/>
              </a:ext>
            </a:extLst>
          </p:cNvPr>
          <p:cNvSpPr/>
          <p:nvPr/>
        </p:nvSpPr>
        <p:spPr>
          <a:xfrm>
            <a:off x="6096000" y="0"/>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1BD83F0-DDD8-488C-9469-7BF94CEE3D0E}"/>
              </a:ext>
            </a:extLst>
          </p:cNvPr>
          <p:cNvSpPr/>
          <p:nvPr/>
        </p:nvSpPr>
        <p:spPr>
          <a:xfrm>
            <a:off x="884761" y="871518"/>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0D375D9-1031-49E9-BD47-C4732E61A554}"/>
              </a:ext>
            </a:extLst>
          </p:cNvPr>
          <p:cNvSpPr/>
          <p:nvPr/>
        </p:nvSpPr>
        <p:spPr>
          <a:xfrm>
            <a:off x="1756069" y="871518"/>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D3BD992-F854-459D-9099-CD78A543E099}"/>
              </a:ext>
            </a:extLst>
          </p:cNvPr>
          <p:cNvSpPr/>
          <p:nvPr/>
        </p:nvSpPr>
        <p:spPr>
          <a:xfrm>
            <a:off x="4373354" y="871518"/>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91E4759C-B290-4788-BD42-1DE1385C23E1}"/>
              </a:ext>
            </a:extLst>
          </p:cNvPr>
          <p:cNvSpPr/>
          <p:nvPr/>
        </p:nvSpPr>
        <p:spPr>
          <a:xfrm>
            <a:off x="10435931" y="865842"/>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C573A494-F12D-4BAB-BE59-E283AE2E13C8}"/>
              </a:ext>
            </a:extLst>
          </p:cNvPr>
          <p:cNvSpPr/>
          <p:nvPr/>
        </p:nvSpPr>
        <p:spPr>
          <a:xfrm>
            <a:off x="11320692" y="1731684"/>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64246AF-64CA-4E9D-AB7C-B622CF1C6060}"/>
              </a:ext>
            </a:extLst>
          </p:cNvPr>
          <p:cNvSpPr/>
          <p:nvPr/>
        </p:nvSpPr>
        <p:spPr>
          <a:xfrm>
            <a:off x="33423" y="2563158"/>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40BB878-63C2-4BA3-9AFD-837140A4F622}"/>
              </a:ext>
            </a:extLst>
          </p:cNvPr>
          <p:cNvSpPr/>
          <p:nvPr/>
        </p:nvSpPr>
        <p:spPr>
          <a:xfrm>
            <a:off x="33423" y="3431838"/>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EEDB71C6-87DB-499B-B407-36A146B111D2}"/>
              </a:ext>
            </a:extLst>
          </p:cNvPr>
          <p:cNvSpPr/>
          <p:nvPr/>
        </p:nvSpPr>
        <p:spPr>
          <a:xfrm>
            <a:off x="4373354" y="4297680"/>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1DF94652-A493-4C6F-9FED-6351DFCDAB08}"/>
              </a:ext>
            </a:extLst>
          </p:cNvPr>
          <p:cNvSpPr/>
          <p:nvPr/>
        </p:nvSpPr>
        <p:spPr>
          <a:xfrm>
            <a:off x="6115972" y="4297680"/>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F4E60BDF-C920-4CE0-A072-6C615448EAB4}"/>
              </a:ext>
            </a:extLst>
          </p:cNvPr>
          <p:cNvSpPr/>
          <p:nvPr/>
        </p:nvSpPr>
        <p:spPr>
          <a:xfrm>
            <a:off x="10435931" y="5163522"/>
            <a:ext cx="851338" cy="8658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9672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9" name="Inhaltsplatzhalter 8">
            <a:extLst>
              <a:ext uri="{FF2B5EF4-FFF2-40B4-BE49-F238E27FC236}">
                <a16:creationId xmlns:a16="http://schemas.microsoft.com/office/drawing/2014/main" id="{03DFCA5A-B4B8-466C-865F-460E5DC81B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4537099" y="15240"/>
            <a:ext cx="9052560" cy="6858000"/>
          </a:xfrm>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164262" cy="807406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2" name="Textfeld 11"/>
          <p:cNvSpPr txBox="1"/>
          <p:nvPr/>
        </p:nvSpPr>
        <p:spPr>
          <a:xfrm>
            <a:off x="4076718" y="2610373"/>
            <a:ext cx="1954381" cy="369332"/>
          </a:xfrm>
          <a:prstGeom prst="rect">
            <a:avLst/>
          </a:prstGeom>
          <a:noFill/>
        </p:spPr>
        <p:txBody>
          <a:bodyPr wrap="none" rtlCol="0">
            <a:spAutoFit/>
          </a:bodyPr>
          <a:lstStyle/>
          <a:p>
            <a:r>
              <a:rPr lang="de-DE" b="1" dirty="0">
                <a:solidFill>
                  <a:srgbClr val="FFC000"/>
                </a:solidFill>
              </a:rPr>
              <a:t>sichtbares Licht</a:t>
            </a:r>
            <a:endParaRPr lang="en-US" b="1" dirty="0">
              <a:solidFill>
                <a:srgbClr val="FFC000"/>
              </a:solidFill>
            </a:endParaRPr>
          </a:p>
        </p:txBody>
      </p:sp>
      <p:sp>
        <p:nvSpPr>
          <p:cNvPr id="10" name="Rechteck 9">
            <a:extLst>
              <a:ext uri="{FF2B5EF4-FFF2-40B4-BE49-F238E27FC236}">
                <a16:creationId xmlns:a16="http://schemas.microsoft.com/office/drawing/2014/main" id="{3F5F4BFA-AD15-452F-884F-8C82173CA3D5}"/>
              </a:ext>
            </a:extLst>
          </p:cNvPr>
          <p:cNvSpPr/>
          <p:nvPr/>
        </p:nvSpPr>
        <p:spPr>
          <a:xfrm>
            <a:off x="2883877" y="5144756"/>
            <a:ext cx="291402" cy="2311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44F60A3F-1710-4F27-A03F-42C464124B85}"/>
              </a:ext>
            </a:extLst>
          </p:cNvPr>
          <p:cNvCxnSpPr>
            <a:cxnSpLocks/>
          </p:cNvCxnSpPr>
          <p:nvPr/>
        </p:nvCxnSpPr>
        <p:spPr>
          <a:xfrm>
            <a:off x="2883877" y="5375868"/>
            <a:ext cx="3280385" cy="148213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90EAC16-7593-4C56-B1D4-6206915A657D}"/>
              </a:ext>
            </a:extLst>
          </p:cNvPr>
          <p:cNvCxnSpPr>
            <a:cxnSpLocks/>
          </p:cNvCxnSpPr>
          <p:nvPr/>
        </p:nvCxnSpPr>
        <p:spPr>
          <a:xfrm flipV="1">
            <a:off x="2883877" y="0"/>
            <a:ext cx="3280385" cy="514475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9463A197-DF51-4059-B7B5-F05B2941DC62}"/>
              </a:ext>
            </a:extLst>
          </p:cNvPr>
          <p:cNvSpPr txBox="1"/>
          <p:nvPr/>
        </p:nvSpPr>
        <p:spPr>
          <a:xfrm>
            <a:off x="6412374" y="81029"/>
            <a:ext cx="3078728" cy="369332"/>
          </a:xfrm>
          <a:prstGeom prst="rect">
            <a:avLst/>
          </a:prstGeom>
          <a:noFill/>
        </p:spPr>
        <p:txBody>
          <a:bodyPr wrap="none" rtlCol="0">
            <a:spAutoFit/>
          </a:bodyPr>
          <a:lstStyle/>
          <a:p>
            <a:r>
              <a:rPr lang="de-DE" dirty="0">
                <a:solidFill>
                  <a:schemeClr val="bg1"/>
                </a:solidFill>
              </a:rPr>
              <a:t>Andrew </a:t>
            </a:r>
            <a:r>
              <a:rPr lang="de-DE" dirty="0" err="1">
                <a:solidFill>
                  <a:schemeClr val="bg1"/>
                </a:solidFill>
              </a:rPr>
              <a:t>Ainslie</a:t>
            </a:r>
            <a:r>
              <a:rPr lang="de-DE" dirty="0">
                <a:solidFill>
                  <a:schemeClr val="bg1"/>
                </a:solidFill>
              </a:rPr>
              <a:t> Common, 1883</a:t>
            </a:r>
          </a:p>
        </p:txBody>
      </p:sp>
    </p:spTree>
    <p:extLst>
      <p:ext uri="{BB962C8B-B14F-4D97-AF65-F5344CB8AC3E}">
        <p14:creationId xmlns:p14="http://schemas.microsoft.com/office/powerpoint/2010/main" val="26722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Absorption und Emission</a:t>
            </a:r>
            <a:endParaRPr lang="de-DE"/>
          </a:p>
        </p:txBody>
      </p:sp>
      <p:sp>
        <p:nvSpPr>
          <p:cNvPr id="77827" name="Rectangle 3"/>
          <p:cNvSpPr>
            <a:spLocks noGrp="1" noChangeArrowheads="1"/>
          </p:cNvSpPr>
          <p:nvPr>
            <p:ph type="body" idx="1"/>
          </p:nvPr>
        </p:nvSpPr>
        <p:spPr/>
        <p:txBody>
          <a:bodyPr/>
          <a:lstStyle/>
          <a:p>
            <a:pPr>
              <a:buFontTx/>
              <a:buNone/>
            </a:pPr>
            <a:r>
              <a:rPr lang="de-DE" dirty="0"/>
              <a:t>	Führt man Atomen Energie zu, strahlen sie diese bei charakteristischen Wellenlängen wieder ab.</a:t>
            </a:r>
          </a:p>
        </p:txBody>
      </p:sp>
      <p:grpSp>
        <p:nvGrpSpPr>
          <p:cNvPr id="2" name="Group 7"/>
          <p:cNvGrpSpPr>
            <a:grpSpLocks/>
          </p:cNvGrpSpPr>
          <p:nvPr/>
        </p:nvGrpSpPr>
        <p:grpSpPr bwMode="auto">
          <a:xfrm>
            <a:off x="2820989" y="3213100"/>
            <a:ext cx="1252537" cy="3644900"/>
            <a:chOff x="4740" y="1661"/>
            <a:chExt cx="789" cy="2359"/>
          </a:xfrm>
        </p:grpSpPr>
        <p:pic>
          <p:nvPicPr>
            <p:cNvPr id="77829" name="Picture 5" descr="Flammenfärbung Kupfer"/>
            <p:cNvPicPr>
              <a:picLocks noChangeAspect="1" noChangeArrowheads="1"/>
            </p:cNvPicPr>
            <p:nvPr/>
          </p:nvPicPr>
          <p:blipFill>
            <a:blip r:embed="rId2"/>
            <a:srcRect/>
            <a:stretch>
              <a:fillRect/>
            </a:stretch>
          </p:blipFill>
          <p:spPr bwMode="auto">
            <a:xfrm>
              <a:off x="4740" y="1661"/>
              <a:ext cx="789" cy="2359"/>
            </a:xfrm>
            <a:prstGeom prst="rect">
              <a:avLst/>
            </a:prstGeom>
            <a:noFill/>
          </p:spPr>
        </p:pic>
        <p:sp>
          <p:nvSpPr>
            <p:cNvPr id="77830" name="Text Box 6"/>
            <p:cNvSpPr txBox="1">
              <a:spLocks noChangeArrowheads="1"/>
            </p:cNvSpPr>
            <p:nvPr/>
          </p:nvSpPr>
          <p:spPr bwMode="auto">
            <a:xfrm>
              <a:off x="4876" y="3657"/>
              <a:ext cx="544" cy="239"/>
            </a:xfrm>
            <a:prstGeom prst="rect">
              <a:avLst/>
            </a:prstGeom>
            <a:noFill/>
            <a:ln w="9525">
              <a:noFill/>
              <a:miter lim="800000"/>
              <a:headEnd/>
              <a:tailEnd/>
            </a:ln>
            <a:effectLst/>
          </p:spPr>
          <p:txBody>
            <a:bodyPr wrap="none">
              <a:spAutoFit/>
            </a:bodyPr>
            <a:lstStyle/>
            <a:p>
              <a:r>
                <a:rPr lang="de-DE" dirty="0">
                  <a:solidFill>
                    <a:schemeClr val="bg1"/>
                  </a:solidFill>
                </a:rPr>
                <a:t>Kupfer</a:t>
              </a:r>
            </a:p>
          </p:txBody>
        </p:sp>
      </p:grpSp>
      <p:grpSp>
        <p:nvGrpSpPr>
          <p:cNvPr id="3" name="Group 9"/>
          <p:cNvGrpSpPr>
            <a:grpSpLocks/>
          </p:cNvGrpSpPr>
          <p:nvPr/>
        </p:nvGrpSpPr>
        <p:grpSpPr bwMode="auto">
          <a:xfrm>
            <a:off x="1524000" y="3213101"/>
            <a:ext cx="1258888" cy="3643313"/>
            <a:chOff x="3923" y="1661"/>
            <a:chExt cx="793" cy="2358"/>
          </a:xfrm>
        </p:grpSpPr>
        <p:pic>
          <p:nvPicPr>
            <p:cNvPr id="77828" name="Picture 4" descr="Flammenfärbung Natrium"/>
            <p:cNvPicPr>
              <a:picLocks noChangeAspect="1" noChangeArrowheads="1"/>
            </p:cNvPicPr>
            <p:nvPr/>
          </p:nvPicPr>
          <p:blipFill>
            <a:blip r:embed="rId3"/>
            <a:srcRect/>
            <a:stretch>
              <a:fillRect/>
            </a:stretch>
          </p:blipFill>
          <p:spPr bwMode="auto">
            <a:xfrm>
              <a:off x="3923" y="1661"/>
              <a:ext cx="793" cy="2358"/>
            </a:xfrm>
            <a:prstGeom prst="rect">
              <a:avLst/>
            </a:prstGeom>
            <a:noFill/>
          </p:spPr>
        </p:pic>
        <p:sp>
          <p:nvSpPr>
            <p:cNvPr id="77832" name="Text Box 8"/>
            <p:cNvSpPr txBox="1">
              <a:spLocks noChangeArrowheads="1"/>
            </p:cNvSpPr>
            <p:nvPr/>
          </p:nvSpPr>
          <p:spPr bwMode="auto">
            <a:xfrm>
              <a:off x="4014" y="3657"/>
              <a:ext cx="620" cy="238"/>
            </a:xfrm>
            <a:prstGeom prst="rect">
              <a:avLst/>
            </a:prstGeom>
            <a:noFill/>
            <a:ln w="9525">
              <a:noFill/>
              <a:miter lim="800000"/>
              <a:headEnd/>
              <a:tailEnd/>
            </a:ln>
            <a:effectLst/>
          </p:spPr>
          <p:txBody>
            <a:bodyPr wrap="none">
              <a:spAutoFit/>
            </a:bodyPr>
            <a:lstStyle/>
            <a:p>
              <a:r>
                <a:rPr lang="de-DE" dirty="0">
                  <a:solidFill>
                    <a:schemeClr val="bg1"/>
                  </a:solidFill>
                </a:rPr>
                <a:t>Natrium</a:t>
              </a:r>
            </a:p>
          </p:txBody>
        </p:sp>
      </p:grpSp>
      <p:sp>
        <p:nvSpPr>
          <p:cNvPr id="77835" name="AutoShape 11"/>
          <p:cNvSpPr>
            <a:spLocks noChangeArrowheads="1"/>
          </p:cNvSpPr>
          <p:nvPr/>
        </p:nvSpPr>
        <p:spPr bwMode="auto">
          <a:xfrm>
            <a:off x="4656139" y="4292600"/>
            <a:ext cx="1150937" cy="1225550"/>
          </a:xfrm>
          <a:prstGeom prst="triangle">
            <a:avLst>
              <a:gd name="adj" fmla="val 50000"/>
            </a:avLst>
          </a:prstGeom>
          <a:solidFill>
            <a:srgbClr val="C0C0C0"/>
          </a:solidFill>
          <a:ln w="9525">
            <a:noFill/>
            <a:miter lim="800000"/>
            <a:headEnd/>
            <a:tailEnd/>
          </a:ln>
          <a:effectLst/>
        </p:spPr>
        <p:txBody>
          <a:bodyPr wrap="none" anchor="ctr"/>
          <a:lstStyle/>
          <a:p>
            <a:endParaRPr lang="en-US"/>
          </a:p>
        </p:txBody>
      </p:sp>
      <p:sp>
        <p:nvSpPr>
          <p:cNvPr id="77836" name="Line 12"/>
          <p:cNvSpPr>
            <a:spLocks noChangeShapeType="1"/>
          </p:cNvSpPr>
          <p:nvPr/>
        </p:nvSpPr>
        <p:spPr bwMode="auto">
          <a:xfrm>
            <a:off x="4151314" y="4724400"/>
            <a:ext cx="865187" cy="0"/>
          </a:xfrm>
          <a:prstGeom prst="line">
            <a:avLst/>
          </a:prstGeom>
          <a:noFill/>
          <a:ln w="28575">
            <a:solidFill>
              <a:schemeClr val="hlink"/>
            </a:solidFill>
            <a:round/>
            <a:headEnd/>
            <a:tailEnd type="triangle" w="med" len="med"/>
          </a:ln>
          <a:effectLst/>
        </p:spPr>
        <p:txBody>
          <a:bodyPr/>
          <a:lstStyle/>
          <a:p>
            <a:endParaRPr lang="en-US"/>
          </a:p>
        </p:txBody>
      </p:sp>
      <p:pic>
        <p:nvPicPr>
          <p:cNvPr id="77837" name="Picture 13" descr="Linienspektrum-Natrium-opt3-b04"/>
          <p:cNvPicPr>
            <a:picLocks noChangeAspect="1" noChangeArrowheads="1"/>
          </p:cNvPicPr>
          <p:nvPr/>
        </p:nvPicPr>
        <p:blipFill>
          <a:blip r:embed="rId4"/>
          <a:srcRect/>
          <a:stretch>
            <a:fillRect/>
          </a:stretch>
        </p:blipFill>
        <p:spPr bwMode="auto">
          <a:xfrm>
            <a:off x="6311900" y="5013326"/>
            <a:ext cx="4038600" cy="733425"/>
          </a:xfrm>
          <a:prstGeom prst="rect">
            <a:avLst/>
          </a:prstGeom>
          <a:noFill/>
        </p:spPr>
      </p:pic>
      <p:pic>
        <p:nvPicPr>
          <p:cNvPr id="77838" name="Picture 14" descr="Linienspektrum-Kupferopt3-b05"/>
          <p:cNvPicPr>
            <a:picLocks noChangeAspect="1" noChangeArrowheads="1"/>
          </p:cNvPicPr>
          <p:nvPr/>
        </p:nvPicPr>
        <p:blipFill>
          <a:blip r:embed="rId5"/>
          <a:srcRect/>
          <a:stretch>
            <a:fillRect/>
          </a:stretch>
        </p:blipFill>
        <p:spPr bwMode="auto">
          <a:xfrm>
            <a:off x="6311900" y="5013326"/>
            <a:ext cx="4038600" cy="733425"/>
          </a:xfrm>
          <a:prstGeom prst="rect">
            <a:avLst/>
          </a:prstGeom>
          <a:noFill/>
        </p:spPr>
      </p:pic>
      <p:sp>
        <p:nvSpPr>
          <p:cNvPr id="77839" name="Line 15"/>
          <p:cNvSpPr>
            <a:spLocks noChangeShapeType="1"/>
          </p:cNvSpPr>
          <p:nvPr/>
        </p:nvSpPr>
        <p:spPr bwMode="auto">
          <a:xfrm>
            <a:off x="5519738" y="4868864"/>
            <a:ext cx="792162" cy="504825"/>
          </a:xfrm>
          <a:prstGeom prst="line">
            <a:avLst/>
          </a:prstGeom>
          <a:noFill/>
          <a:ln w="38100">
            <a:solidFill>
              <a:schemeClr val="tx1"/>
            </a:solidFill>
            <a:prstDash val="sysDot"/>
            <a:round/>
            <a:headEnd/>
            <a:tailEnd type="triangle" w="med" len="med"/>
          </a:ln>
          <a:effectLst/>
        </p:spPr>
        <p:txBody>
          <a:bodyPr/>
          <a:lstStyle/>
          <a:p>
            <a:endParaRPr lang="en-US"/>
          </a:p>
        </p:txBody>
      </p:sp>
      <p:sp>
        <p:nvSpPr>
          <p:cNvPr id="77840" name="Line 16"/>
          <p:cNvSpPr>
            <a:spLocks noChangeShapeType="1"/>
          </p:cNvSpPr>
          <p:nvPr/>
        </p:nvSpPr>
        <p:spPr bwMode="auto">
          <a:xfrm>
            <a:off x="2927350" y="4724400"/>
            <a:ext cx="2089150" cy="0"/>
          </a:xfrm>
          <a:prstGeom prst="line">
            <a:avLst/>
          </a:prstGeom>
          <a:noFill/>
          <a:ln w="28575">
            <a:solidFill>
              <a:schemeClr val="folHlink"/>
            </a:solidFill>
            <a:round/>
            <a:headEnd/>
            <a:tailEnd type="triangle" w="med" len="med"/>
          </a:ln>
          <a:effectLst/>
        </p:spPr>
        <p:txBody>
          <a:bodyPr/>
          <a:lstStyle/>
          <a:p>
            <a:endParaRPr lang="en-US"/>
          </a:p>
        </p:txBody>
      </p:sp>
      <p:pic>
        <p:nvPicPr>
          <p:cNvPr id="77841" name="Picture 17" descr="Linienspektrum-Kupferopt3-b05"/>
          <p:cNvPicPr>
            <a:picLocks noChangeAspect="1" noChangeArrowheads="1"/>
          </p:cNvPicPr>
          <p:nvPr/>
        </p:nvPicPr>
        <p:blipFill>
          <a:blip r:embed="rId5"/>
          <a:srcRect/>
          <a:stretch>
            <a:fillRect/>
          </a:stretch>
        </p:blipFill>
        <p:spPr bwMode="auto">
          <a:xfrm>
            <a:off x="6311900" y="4076701"/>
            <a:ext cx="4038600" cy="733425"/>
          </a:xfrm>
          <a:prstGeom prst="rect">
            <a:avLst/>
          </a:prstGeom>
          <a:noFill/>
        </p:spPr>
      </p:pic>
      <p:sp>
        <p:nvSpPr>
          <p:cNvPr id="77842" name="Text Box 18"/>
          <p:cNvSpPr txBox="1">
            <a:spLocks noChangeArrowheads="1"/>
          </p:cNvSpPr>
          <p:nvPr/>
        </p:nvSpPr>
        <p:spPr bwMode="auto">
          <a:xfrm>
            <a:off x="4367214" y="5949951"/>
            <a:ext cx="5832475" cy="701675"/>
          </a:xfrm>
          <a:prstGeom prst="rect">
            <a:avLst/>
          </a:prstGeom>
          <a:noFill/>
          <a:ln w="9525">
            <a:noFill/>
            <a:miter lim="800000"/>
            <a:headEnd/>
            <a:tailEnd/>
          </a:ln>
          <a:effectLst/>
        </p:spPr>
        <p:txBody>
          <a:bodyPr>
            <a:spAutoFit/>
          </a:bodyPr>
          <a:lstStyle/>
          <a:p>
            <a:r>
              <a:rPr lang="de-DE" sz="2000"/>
              <a:t>Jedes Element hat seinen ganz charakteristischen, spektralen Fingerabdruck.</a:t>
            </a:r>
          </a:p>
        </p:txBody>
      </p:sp>
    </p:spTree>
    <p:extLst>
      <p:ext uri="{BB962C8B-B14F-4D97-AF65-F5344CB8AC3E}">
        <p14:creationId xmlns:p14="http://schemas.microsoft.com/office/powerpoint/2010/main" val="682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3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78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783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783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77839"/>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7783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78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2" nodeType="clickEffect">
                                  <p:stCondLst>
                                    <p:cond delay="0"/>
                                  </p:stCondLst>
                                  <p:childTnLst>
                                    <p:set>
                                      <p:cBhvr>
                                        <p:cTn id="43" dur="1" fill="hold">
                                          <p:stCondLst>
                                            <p:cond delay="0"/>
                                          </p:stCondLst>
                                        </p:cTn>
                                        <p:tgtEl>
                                          <p:spTgt spid="778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783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784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xit" presetSubtype="0" fill="hold" grpId="1" nodeType="withEffect">
                                  <p:stCondLst>
                                    <p:cond delay="0"/>
                                  </p:stCondLst>
                                  <p:childTnLst>
                                    <p:set>
                                      <p:cBhvr>
                                        <p:cTn id="55" dur="1" fill="hold">
                                          <p:stCondLst>
                                            <p:cond delay="0"/>
                                          </p:stCondLst>
                                        </p:cTn>
                                        <p:tgtEl>
                                          <p:spTgt spid="77835"/>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77836"/>
                                        </p:tgtEl>
                                        <p:attrNameLst>
                                          <p:attrName>style.visibility</p:attrName>
                                        </p:attrNameLst>
                                      </p:cBhvr>
                                      <p:to>
                                        <p:strVal val="hidden"/>
                                      </p:to>
                                    </p:set>
                                  </p:childTnLst>
                                </p:cTn>
                              </p:par>
                              <p:par>
                                <p:cTn id="58" presetID="1" presetClass="exit" presetSubtype="0" fill="hold" grpId="3" nodeType="withEffect">
                                  <p:stCondLst>
                                    <p:cond delay="0"/>
                                  </p:stCondLst>
                                  <p:childTnLst>
                                    <p:set>
                                      <p:cBhvr>
                                        <p:cTn id="59" dur="1" fill="hold">
                                          <p:stCondLst>
                                            <p:cond delay="0"/>
                                          </p:stCondLst>
                                        </p:cTn>
                                        <p:tgtEl>
                                          <p:spTgt spid="7783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7784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7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5" grpId="0" animBg="1"/>
      <p:bldP spid="77835" grpId="1" animBg="1"/>
      <p:bldP spid="77836" grpId="0" animBg="1"/>
      <p:bldP spid="77836" grpId="1" animBg="1"/>
      <p:bldP spid="77836" grpId="2" animBg="1"/>
      <p:bldP spid="77839" grpId="0" animBg="1"/>
      <p:bldP spid="77839" grpId="1" animBg="1"/>
      <p:bldP spid="77839" grpId="2" animBg="1"/>
      <p:bldP spid="77839" grpId="3" animBg="1"/>
      <p:bldP spid="77840" grpId="0" animBg="1"/>
      <p:bldP spid="77840" grpId="1" animBg="1"/>
      <p:bldP spid="778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Emissionsspektren</a:t>
            </a:r>
          </a:p>
        </p:txBody>
      </p:sp>
      <p:grpSp>
        <p:nvGrpSpPr>
          <p:cNvPr id="2" name="Group 3"/>
          <p:cNvGrpSpPr>
            <a:grpSpLocks/>
          </p:cNvGrpSpPr>
          <p:nvPr/>
        </p:nvGrpSpPr>
        <p:grpSpPr bwMode="auto">
          <a:xfrm>
            <a:off x="3266275" y="1263650"/>
            <a:ext cx="8728075" cy="506412"/>
            <a:chOff x="204" y="1117"/>
            <a:chExt cx="5498" cy="319"/>
          </a:xfrm>
        </p:grpSpPr>
        <p:pic>
          <p:nvPicPr>
            <p:cNvPr id="74756" name="Picture 4" descr="hydrogen"/>
            <p:cNvPicPr>
              <a:picLocks noChangeAspect="1" noChangeArrowheads="1"/>
            </p:cNvPicPr>
            <p:nvPr/>
          </p:nvPicPr>
          <p:blipFill>
            <a:blip r:embed="rId2"/>
            <a:srcRect/>
            <a:stretch>
              <a:fillRect/>
            </a:stretch>
          </p:blipFill>
          <p:spPr bwMode="auto">
            <a:xfrm>
              <a:off x="1451" y="1117"/>
              <a:ext cx="4251" cy="319"/>
            </a:xfrm>
            <a:prstGeom prst="rect">
              <a:avLst/>
            </a:prstGeom>
            <a:noFill/>
          </p:spPr>
        </p:pic>
        <p:sp>
          <p:nvSpPr>
            <p:cNvPr id="74757" name="Text Box 5"/>
            <p:cNvSpPr txBox="1">
              <a:spLocks noChangeArrowheads="1"/>
            </p:cNvSpPr>
            <p:nvPr/>
          </p:nvSpPr>
          <p:spPr bwMode="auto">
            <a:xfrm>
              <a:off x="204" y="1117"/>
              <a:ext cx="1108" cy="288"/>
            </a:xfrm>
            <a:prstGeom prst="rect">
              <a:avLst/>
            </a:prstGeom>
            <a:noFill/>
            <a:ln w="9525">
              <a:noFill/>
              <a:miter lim="800000"/>
              <a:headEnd/>
              <a:tailEnd/>
            </a:ln>
            <a:effectLst/>
          </p:spPr>
          <p:txBody>
            <a:bodyPr wrap="none">
              <a:spAutoFit/>
            </a:bodyPr>
            <a:lstStyle/>
            <a:p>
              <a:r>
                <a:rPr lang="en-US" sz="2400">
                  <a:solidFill>
                    <a:srgbClr val="FFFF00"/>
                  </a:solidFill>
                  <a:effectLst>
                    <a:outerShdw blurRad="38100" dist="38100" dir="2700000" algn="tl">
                      <a:srgbClr val="000000"/>
                    </a:outerShdw>
                  </a:effectLst>
                  <a:latin typeface="Tahoma" pitchFamily="34" charset="0"/>
                </a:rPr>
                <a:t>Wasserstoff</a:t>
              </a:r>
            </a:p>
          </p:txBody>
        </p:sp>
      </p:grpSp>
      <p:grpSp>
        <p:nvGrpSpPr>
          <p:cNvPr id="3" name="Group 20"/>
          <p:cNvGrpSpPr>
            <a:grpSpLocks/>
          </p:cNvGrpSpPr>
          <p:nvPr/>
        </p:nvGrpSpPr>
        <p:grpSpPr bwMode="auto">
          <a:xfrm>
            <a:off x="4058438" y="1839912"/>
            <a:ext cx="7488237" cy="5018088"/>
            <a:chOff x="657" y="1026"/>
            <a:chExt cx="4717" cy="3161"/>
          </a:xfrm>
        </p:grpSpPr>
        <p:pic>
          <p:nvPicPr>
            <p:cNvPr id="74769" name="Picture 17" descr="n6611noao"/>
            <p:cNvPicPr>
              <a:picLocks noChangeAspect="1" noChangeArrowheads="1"/>
            </p:cNvPicPr>
            <p:nvPr/>
          </p:nvPicPr>
          <p:blipFill>
            <a:blip r:embed="rId3"/>
            <a:srcRect/>
            <a:stretch>
              <a:fillRect/>
            </a:stretch>
          </p:blipFill>
          <p:spPr bwMode="auto">
            <a:xfrm>
              <a:off x="657" y="1026"/>
              <a:ext cx="4717" cy="3161"/>
            </a:xfrm>
            <a:prstGeom prst="rect">
              <a:avLst/>
            </a:prstGeom>
            <a:noFill/>
            <a:ln w="9525">
              <a:solidFill>
                <a:schemeClr val="folHlink"/>
              </a:solidFill>
              <a:miter lim="800000"/>
              <a:headEnd/>
              <a:tailEnd/>
            </a:ln>
          </p:spPr>
        </p:pic>
        <p:sp>
          <p:nvSpPr>
            <p:cNvPr id="74770" name="Text Box 18"/>
            <p:cNvSpPr txBox="1">
              <a:spLocks noChangeArrowheads="1"/>
            </p:cNvSpPr>
            <p:nvPr/>
          </p:nvSpPr>
          <p:spPr bwMode="auto">
            <a:xfrm>
              <a:off x="4377" y="3657"/>
              <a:ext cx="827" cy="407"/>
            </a:xfrm>
            <a:prstGeom prst="rect">
              <a:avLst/>
            </a:prstGeom>
            <a:noFill/>
            <a:ln w="9525">
              <a:noFill/>
              <a:miter lim="800000"/>
              <a:headEnd/>
              <a:tailEnd/>
            </a:ln>
            <a:effectLst/>
          </p:spPr>
          <p:txBody>
            <a:bodyPr wrap="none">
              <a:spAutoFit/>
            </a:bodyPr>
            <a:lstStyle/>
            <a:p>
              <a:r>
                <a:rPr lang="de-DE"/>
                <a:t>M16</a:t>
              </a:r>
            </a:p>
            <a:p>
              <a:r>
                <a:rPr lang="de-DE"/>
                <a:t>Adler-Nebel</a:t>
              </a:r>
            </a:p>
          </p:txBody>
        </p:sp>
      </p:grpSp>
      <p:sp>
        <p:nvSpPr>
          <p:cNvPr id="74771" name="Line 19"/>
          <p:cNvSpPr>
            <a:spLocks noChangeShapeType="1"/>
          </p:cNvSpPr>
          <p:nvPr/>
        </p:nvSpPr>
        <p:spPr bwMode="auto">
          <a:xfrm flipH="1">
            <a:off x="6795287" y="1531938"/>
            <a:ext cx="4203700" cy="2900363"/>
          </a:xfrm>
          <a:prstGeom prst="line">
            <a:avLst/>
          </a:prstGeom>
          <a:noFill/>
          <a:ln w="9525">
            <a:solidFill>
              <a:srgbClr val="FFFF00"/>
            </a:solidFill>
            <a:round/>
            <a:headEnd type="triangle" w="med" len="med"/>
            <a:tailEnd type="triangle" w="med" len="med"/>
          </a:ln>
          <a:effectLst/>
        </p:spPr>
        <p:txBody>
          <a:bodyPr/>
          <a:lstStyle/>
          <a:p>
            <a:endParaRPr lang="en-US"/>
          </a:p>
        </p:txBody>
      </p:sp>
      <p:sp>
        <p:nvSpPr>
          <p:cNvPr id="74773" name="Text Box 21"/>
          <p:cNvSpPr txBox="1">
            <a:spLocks noChangeArrowheads="1"/>
          </p:cNvSpPr>
          <p:nvPr/>
        </p:nvSpPr>
        <p:spPr bwMode="auto">
          <a:xfrm>
            <a:off x="4131463" y="4935537"/>
            <a:ext cx="2808287" cy="1200329"/>
          </a:xfrm>
          <a:prstGeom prst="rect">
            <a:avLst/>
          </a:prstGeom>
          <a:noFill/>
          <a:ln w="9525">
            <a:noFill/>
            <a:miter lim="800000"/>
            <a:headEnd/>
            <a:tailEnd/>
          </a:ln>
          <a:effectLst/>
        </p:spPr>
        <p:txBody>
          <a:bodyPr>
            <a:spAutoFit/>
          </a:bodyPr>
          <a:lstStyle/>
          <a:p>
            <a:r>
              <a:rPr lang="de-DE">
                <a:solidFill>
                  <a:schemeClr val="bg1"/>
                </a:solidFill>
              </a:rPr>
              <a:t>das rot leuchtende Gas ist eine HII Region (heißes, ionisiertes Wasserstoffgas)</a:t>
            </a:r>
          </a:p>
        </p:txBody>
      </p:sp>
      <p:grpSp>
        <p:nvGrpSpPr>
          <p:cNvPr id="8" name="Gruppieren 7">
            <a:extLst>
              <a:ext uri="{FF2B5EF4-FFF2-40B4-BE49-F238E27FC236}">
                <a16:creationId xmlns:a16="http://schemas.microsoft.com/office/drawing/2014/main" id="{D183A48B-E255-45C1-A3E3-A563E5417640}"/>
              </a:ext>
            </a:extLst>
          </p:cNvPr>
          <p:cNvGrpSpPr/>
          <p:nvPr/>
        </p:nvGrpSpPr>
        <p:grpSpPr>
          <a:xfrm>
            <a:off x="915200" y="4577391"/>
            <a:ext cx="2178863" cy="1915484"/>
            <a:chOff x="250012" y="2346326"/>
            <a:chExt cx="3467100" cy="3048000"/>
          </a:xfrm>
        </p:grpSpPr>
        <p:pic>
          <p:nvPicPr>
            <p:cNvPr id="7" name="Grafik 6">
              <a:extLst>
                <a:ext uri="{FF2B5EF4-FFF2-40B4-BE49-F238E27FC236}">
                  <a16:creationId xmlns:a16="http://schemas.microsoft.com/office/drawing/2014/main" id="{C07B8D97-96EB-44DC-9F3D-37E0970CB96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012" y="2346326"/>
              <a:ext cx="3467100" cy="3048000"/>
            </a:xfrm>
            <a:prstGeom prst="rect">
              <a:avLst/>
            </a:prstGeom>
          </p:spPr>
        </p:pic>
        <p:pic>
          <p:nvPicPr>
            <p:cNvPr id="5" name="Grafik 4">
              <a:extLst>
                <a:ext uri="{FF2B5EF4-FFF2-40B4-BE49-F238E27FC236}">
                  <a16:creationId xmlns:a16="http://schemas.microsoft.com/office/drawing/2014/main" id="{67979828-7853-4498-830D-DD67527CAD38}"/>
                </a:ext>
              </a:extLst>
            </p:cNvPr>
            <p:cNvPicPr>
              <a:picLocks noChangeAspect="1"/>
            </p:cNvPicPr>
            <p:nvPr/>
          </p:nvPicPr>
          <p:blipFill>
            <a:blip r:embed="rId5">
              <a:clrChange>
                <a:clrFrom>
                  <a:srgbClr val="F7F6F4"/>
                </a:clrFrom>
                <a:clrTo>
                  <a:srgbClr val="F7F6F4">
                    <a:alpha val="0"/>
                  </a:srgbClr>
                </a:clrTo>
              </a:clrChange>
              <a:extLst>
                <a:ext uri="{28A0092B-C50C-407E-A947-70E740481C1C}">
                  <a14:useLocalDpi xmlns:a14="http://schemas.microsoft.com/office/drawing/2010/main" val="0"/>
                </a:ext>
              </a:extLst>
            </a:blip>
            <a:stretch>
              <a:fillRect/>
            </a:stretch>
          </p:blipFill>
          <p:spPr>
            <a:xfrm flipH="1">
              <a:off x="1268802" y="3667125"/>
              <a:ext cx="1429520" cy="1104900"/>
            </a:xfrm>
            <a:prstGeom prst="rect">
              <a:avLst/>
            </a:prstGeom>
          </p:spPr>
        </p:pic>
      </p:grpSp>
    </p:spTree>
    <p:extLst>
      <p:ext uri="{BB962C8B-B14F-4D97-AF65-F5344CB8AC3E}">
        <p14:creationId xmlns:p14="http://schemas.microsoft.com/office/powerpoint/2010/main" val="9690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1" grpId="0" animBg="1"/>
      <p:bldP spid="747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9" name="Inhaltsplatzhalter 8">
            <a:extLst>
              <a:ext uri="{FF2B5EF4-FFF2-40B4-BE49-F238E27FC236}">
                <a16:creationId xmlns:a16="http://schemas.microsoft.com/office/drawing/2014/main" id="{03DFCA5A-B4B8-466C-865F-460E5DC81B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4537099" y="15240"/>
            <a:ext cx="9052560" cy="6858000"/>
          </a:xfrm>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164262" cy="807406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2" name="Textfeld 11"/>
          <p:cNvSpPr txBox="1"/>
          <p:nvPr/>
        </p:nvSpPr>
        <p:spPr>
          <a:xfrm>
            <a:off x="4076718" y="2610373"/>
            <a:ext cx="1954381" cy="369332"/>
          </a:xfrm>
          <a:prstGeom prst="rect">
            <a:avLst/>
          </a:prstGeom>
          <a:noFill/>
        </p:spPr>
        <p:txBody>
          <a:bodyPr wrap="none" rtlCol="0">
            <a:spAutoFit/>
          </a:bodyPr>
          <a:lstStyle/>
          <a:p>
            <a:r>
              <a:rPr lang="de-DE" b="1" dirty="0">
                <a:solidFill>
                  <a:srgbClr val="FFC000"/>
                </a:solidFill>
              </a:rPr>
              <a:t>sichtbares Licht</a:t>
            </a:r>
            <a:endParaRPr lang="en-US" b="1" dirty="0">
              <a:solidFill>
                <a:srgbClr val="FFC000"/>
              </a:solidFill>
            </a:endParaRPr>
          </a:p>
        </p:txBody>
      </p:sp>
      <p:sp>
        <p:nvSpPr>
          <p:cNvPr id="10" name="Rechteck 9">
            <a:extLst>
              <a:ext uri="{FF2B5EF4-FFF2-40B4-BE49-F238E27FC236}">
                <a16:creationId xmlns:a16="http://schemas.microsoft.com/office/drawing/2014/main" id="{3F5F4BFA-AD15-452F-884F-8C82173CA3D5}"/>
              </a:ext>
            </a:extLst>
          </p:cNvPr>
          <p:cNvSpPr/>
          <p:nvPr/>
        </p:nvSpPr>
        <p:spPr>
          <a:xfrm>
            <a:off x="2883877" y="5144756"/>
            <a:ext cx="291402" cy="2311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44F60A3F-1710-4F27-A03F-42C464124B85}"/>
              </a:ext>
            </a:extLst>
          </p:cNvPr>
          <p:cNvCxnSpPr>
            <a:cxnSpLocks/>
          </p:cNvCxnSpPr>
          <p:nvPr/>
        </p:nvCxnSpPr>
        <p:spPr>
          <a:xfrm>
            <a:off x="2883877" y="5375868"/>
            <a:ext cx="3280385" cy="148213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90EAC16-7593-4C56-B1D4-6206915A657D}"/>
              </a:ext>
            </a:extLst>
          </p:cNvPr>
          <p:cNvCxnSpPr>
            <a:cxnSpLocks/>
          </p:cNvCxnSpPr>
          <p:nvPr/>
        </p:nvCxnSpPr>
        <p:spPr>
          <a:xfrm flipV="1">
            <a:off x="2883877" y="0"/>
            <a:ext cx="3280385" cy="514475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9463A197-DF51-4059-B7B5-F05B2941DC62}"/>
              </a:ext>
            </a:extLst>
          </p:cNvPr>
          <p:cNvSpPr txBox="1"/>
          <p:nvPr/>
        </p:nvSpPr>
        <p:spPr>
          <a:xfrm>
            <a:off x="6412374" y="81029"/>
            <a:ext cx="3078728" cy="369332"/>
          </a:xfrm>
          <a:prstGeom prst="rect">
            <a:avLst/>
          </a:prstGeom>
          <a:noFill/>
        </p:spPr>
        <p:txBody>
          <a:bodyPr wrap="none" rtlCol="0">
            <a:spAutoFit/>
          </a:bodyPr>
          <a:lstStyle/>
          <a:p>
            <a:r>
              <a:rPr lang="de-DE" dirty="0">
                <a:solidFill>
                  <a:schemeClr val="bg1"/>
                </a:solidFill>
              </a:rPr>
              <a:t>Andrew </a:t>
            </a:r>
            <a:r>
              <a:rPr lang="de-DE" dirty="0" err="1">
                <a:solidFill>
                  <a:schemeClr val="bg1"/>
                </a:solidFill>
              </a:rPr>
              <a:t>Ainslie</a:t>
            </a:r>
            <a:r>
              <a:rPr lang="de-DE" dirty="0">
                <a:solidFill>
                  <a:schemeClr val="bg1"/>
                </a:solidFill>
              </a:rPr>
              <a:t> Common, 1883</a:t>
            </a:r>
          </a:p>
        </p:txBody>
      </p:sp>
    </p:spTree>
    <p:extLst>
      <p:ext uri="{BB962C8B-B14F-4D97-AF65-F5344CB8AC3E}">
        <p14:creationId xmlns:p14="http://schemas.microsoft.com/office/powerpoint/2010/main" val="1132438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164262" cy="807406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2" name="Textfeld 11"/>
          <p:cNvSpPr txBox="1"/>
          <p:nvPr/>
        </p:nvSpPr>
        <p:spPr>
          <a:xfrm>
            <a:off x="4076718" y="2610373"/>
            <a:ext cx="1954381" cy="369332"/>
          </a:xfrm>
          <a:prstGeom prst="rect">
            <a:avLst/>
          </a:prstGeom>
          <a:noFill/>
        </p:spPr>
        <p:txBody>
          <a:bodyPr wrap="none" rtlCol="0">
            <a:spAutoFit/>
          </a:bodyPr>
          <a:lstStyle/>
          <a:p>
            <a:r>
              <a:rPr lang="de-DE" b="1" dirty="0">
                <a:solidFill>
                  <a:srgbClr val="FFC000"/>
                </a:solidFill>
              </a:rPr>
              <a:t>sichtbares Licht</a:t>
            </a:r>
            <a:endParaRPr lang="en-US" b="1" dirty="0">
              <a:solidFill>
                <a:srgbClr val="FFC000"/>
              </a:solidFill>
            </a:endParaRPr>
          </a:p>
        </p:txBody>
      </p:sp>
      <p:sp>
        <p:nvSpPr>
          <p:cNvPr id="10" name="Rechteck 9">
            <a:extLst>
              <a:ext uri="{FF2B5EF4-FFF2-40B4-BE49-F238E27FC236}">
                <a16:creationId xmlns:a16="http://schemas.microsoft.com/office/drawing/2014/main" id="{3F5F4BFA-AD15-452F-884F-8C82173CA3D5}"/>
              </a:ext>
            </a:extLst>
          </p:cNvPr>
          <p:cNvSpPr/>
          <p:nvPr/>
        </p:nvSpPr>
        <p:spPr>
          <a:xfrm>
            <a:off x="2883877" y="5144756"/>
            <a:ext cx="291402" cy="2311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44F60A3F-1710-4F27-A03F-42C464124B85}"/>
              </a:ext>
            </a:extLst>
          </p:cNvPr>
          <p:cNvCxnSpPr>
            <a:cxnSpLocks/>
          </p:cNvCxnSpPr>
          <p:nvPr/>
        </p:nvCxnSpPr>
        <p:spPr>
          <a:xfrm>
            <a:off x="2883877" y="5375868"/>
            <a:ext cx="3280385" cy="148213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90EAC16-7593-4C56-B1D4-6206915A657D}"/>
              </a:ext>
            </a:extLst>
          </p:cNvPr>
          <p:cNvCxnSpPr>
            <a:cxnSpLocks/>
          </p:cNvCxnSpPr>
          <p:nvPr/>
        </p:nvCxnSpPr>
        <p:spPr>
          <a:xfrm flipV="1">
            <a:off x="2883877" y="0"/>
            <a:ext cx="3280385" cy="514475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pic>
        <p:nvPicPr>
          <p:cNvPr id="7" name="Inhaltsplatzhalter 6">
            <a:extLst>
              <a:ext uri="{FF2B5EF4-FFF2-40B4-BE49-F238E27FC236}">
                <a16:creationId xmlns:a16="http://schemas.microsoft.com/office/drawing/2014/main" id="{10AD779A-7C3E-4E41-B1CF-2007D7B32D4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5157648" y="-144195"/>
            <a:ext cx="8002676" cy="6066029"/>
          </a:xfrm>
        </p:spPr>
      </p:pic>
      <p:sp>
        <p:nvSpPr>
          <p:cNvPr id="21" name="Textfeld 20">
            <a:extLst>
              <a:ext uri="{FF2B5EF4-FFF2-40B4-BE49-F238E27FC236}">
                <a16:creationId xmlns:a16="http://schemas.microsoft.com/office/drawing/2014/main" id="{9463A197-DF51-4059-B7B5-F05B2941DC62}"/>
              </a:ext>
            </a:extLst>
          </p:cNvPr>
          <p:cNvSpPr txBox="1"/>
          <p:nvPr/>
        </p:nvSpPr>
        <p:spPr>
          <a:xfrm>
            <a:off x="6412374" y="81029"/>
            <a:ext cx="2014206" cy="369332"/>
          </a:xfrm>
          <a:prstGeom prst="rect">
            <a:avLst/>
          </a:prstGeom>
          <a:noFill/>
        </p:spPr>
        <p:txBody>
          <a:bodyPr wrap="none" rtlCol="0">
            <a:spAutoFit/>
          </a:bodyPr>
          <a:lstStyle/>
          <a:p>
            <a:r>
              <a:rPr lang="de-DE" dirty="0">
                <a:solidFill>
                  <a:schemeClr val="bg1"/>
                </a:solidFill>
              </a:rPr>
              <a:t>VLT – infrarot, 2016</a:t>
            </a:r>
          </a:p>
        </p:txBody>
      </p:sp>
    </p:spTree>
    <p:extLst>
      <p:ext uri="{BB962C8B-B14F-4D97-AF65-F5344CB8AC3E}">
        <p14:creationId xmlns:p14="http://schemas.microsoft.com/office/powerpoint/2010/main" val="427941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FE0B7-E821-4C99-92CF-7055B744F5B3}"/>
              </a:ext>
            </a:extLst>
          </p:cNvPr>
          <p:cNvSpPr>
            <a:spLocks noGrp="1"/>
          </p:cNvSpPr>
          <p:nvPr>
            <p:ph type="title"/>
          </p:nvPr>
        </p:nvSpPr>
        <p:spPr/>
        <p:txBody>
          <a:bodyPr/>
          <a:lstStyle/>
          <a:p>
            <a:r>
              <a:rPr lang="de-DE" dirty="0"/>
              <a:t>Atomare Absorption in Gaswolken</a:t>
            </a:r>
          </a:p>
        </p:txBody>
      </p:sp>
      <p:pic>
        <p:nvPicPr>
          <p:cNvPr id="5" name="Inhaltsplatzhalter 4">
            <a:extLst>
              <a:ext uri="{FF2B5EF4-FFF2-40B4-BE49-F238E27FC236}">
                <a16:creationId xmlns:a16="http://schemas.microsoft.com/office/drawing/2014/main" id="{3E136231-555D-417E-8E23-4DC79AE2EC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6411" y="2141537"/>
            <a:ext cx="5896121" cy="4351338"/>
          </a:xfrm>
        </p:spPr>
      </p:pic>
      <p:sp>
        <p:nvSpPr>
          <p:cNvPr id="6" name="Textfeld 5">
            <a:extLst>
              <a:ext uri="{FF2B5EF4-FFF2-40B4-BE49-F238E27FC236}">
                <a16:creationId xmlns:a16="http://schemas.microsoft.com/office/drawing/2014/main" id="{5DA72A05-F36E-421D-9AC6-84CE277F7324}"/>
              </a:ext>
            </a:extLst>
          </p:cNvPr>
          <p:cNvSpPr txBox="1"/>
          <p:nvPr/>
        </p:nvSpPr>
        <p:spPr>
          <a:xfrm>
            <a:off x="9475076" y="1505717"/>
            <a:ext cx="497252" cy="646331"/>
          </a:xfrm>
          <a:prstGeom prst="rect">
            <a:avLst/>
          </a:prstGeom>
          <a:noFill/>
        </p:spPr>
        <p:txBody>
          <a:bodyPr wrap="none" rtlCol="0">
            <a:spAutoFit/>
          </a:bodyPr>
          <a:lstStyle/>
          <a:p>
            <a:r>
              <a:rPr lang="de-DE" dirty="0"/>
              <a:t>Na</a:t>
            </a:r>
          </a:p>
          <a:p>
            <a:r>
              <a:rPr lang="de-DE" dirty="0"/>
              <a:t>D1 </a:t>
            </a:r>
          </a:p>
        </p:txBody>
      </p:sp>
      <p:sp>
        <p:nvSpPr>
          <p:cNvPr id="7" name="Textfeld 6">
            <a:extLst>
              <a:ext uri="{FF2B5EF4-FFF2-40B4-BE49-F238E27FC236}">
                <a16:creationId xmlns:a16="http://schemas.microsoft.com/office/drawing/2014/main" id="{7F355088-9F52-41D0-A79E-0A9FEB058DBA}"/>
              </a:ext>
            </a:extLst>
          </p:cNvPr>
          <p:cNvSpPr txBox="1"/>
          <p:nvPr/>
        </p:nvSpPr>
        <p:spPr>
          <a:xfrm>
            <a:off x="9972328" y="1505717"/>
            <a:ext cx="497252" cy="646331"/>
          </a:xfrm>
          <a:prstGeom prst="rect">
            <a:avLst/>
          </a:prstGeom>
          <a:noFill/>
        </p:spPr>
        <p:txBody>
          <a:bodyPr wrap="none" rtlCol="0">
            <a:spAutoFit/>
          </a:bodyPr>
          <a:lstStyle/>
          <a:p>
            <a:r>
              <a:rPr lang="de-DE" dirty="0"/>
              <a:t>Na</a:t>
            </a:r>
          </a:p>
          <a:p>
            <a:r>
              <a:rPr lang="de-DE" dirty="0"/>
              <a:t>D2 </a:t>
            </a:r>
          </a:p>
        </p:txBody>
      </p:sp>
      <p:sp>
        <p:nvSpPr>
          <p:cNvPr id="8" name="Textfeld 7">
            <a:extLst>
              <a:ext uri="{FF2B5EF4-FFF2-40B4-BE49-F238E27FC236}">
                <a16:creationId xmlns:a16="http://schemas.microsoft.com/office/drawing/2014/main" id="{8A0A6187-8F20-42B1-AA1A-35961DDBE9F4}"/>
              </a:ext>
            </a:extLst>
          </p:cNvPr>
          <p:cNvSpPr txBox="1"/>
          <p:nvPr/>
        </p:nvSpPr>
        <p:spPr>
          <a:xfrm>
            <a:off x="7968206" y="1505717"/>
            <a:ext cx="574196" cy="369332"/>
          </a:xfrm>
          <a:prstGeom prst="rect">
            <a:avLst/>
          </a:prstGeom>
          <a:noFill/>
        </p:spPr>
        <p:txBody>
          <a:bodyPr wrap="none" rtlCol="0">
            <a:spAutoFit/>
          </a:bodyPr>
          <a:lstStyle/>
          <a:p>
            <a:r>
              <a:rPr lang="de-DE" dirty="0"/>
              <a:t>He </a:t>
            </a:r>
            <a:r>
              <a:rPr lang="de-DE" dirty="0">
                <a:latin typeface="Times New Roman" panose="02020603050405020304" pitchFamily="18" charset="0"/>
                <a:cs typeface="Times New Roman" panose="02020603050405020304" pitchFamily="18" charset="0"/>
              </a:rPr>
              <a:t>I</a:t>
            </a:r>
          </a:p>
        </p:txBody>
      </p:sp>
      <p:grpSp>
        <p:nvGrpSpPr>
          <p:cNvPr id="15" name="Gruppieren 14">
            <a:extLst>
              <a:ext uri="{FF2B5EF4-FFF2-40B4-BE49-F238E27FC236}">
                <a16:creationId xmlns:a16="http://schemas.microsoft.com/office/drawing/2014/main" id="{CDC0D7DD-9412-41A9-84D0-76CDFBBBC891}"/>
              </a:ext>
            </a:extLst>
          </p:cNvPr>
          <p:cNvGrpSpPr/>
          <p:nvPr/>
        </p:nvGrpSpPr>
        <p:grpSpPr>
          <a:xfrm>
            <a:off x="2035109" y="1624547"/>
            <a:ext cx="1068158" cy="557048"/>
            <a:chOff x="1537790" y="2564546"/>
            <a:chExt cx="1068158" cy="557048"/>
          </a:xfrm>
        </p:grpSpPr>
        <p:sp>
          <p:nvSpPr>
            <p:cNvPr id="11" name="Stern: 5 Zacken 10">
              <a:extLst>
                <a:ext uri="{FF2B5EF4-FFF2-40B4-BE49-F238E27FC236}">
                  <a16:creationId xmlns:a16="http://schemas.microsoft.com/office/drawing/2014/main" id="{7EB2AEC5-450C-44F4-A3CC-264D4815B623}"/>
                </a:ext>
              </a:extLst>
            </p:cNvPr>
            <p:cNvSpPr/>
            <p:nvPr/>
          </p:nvSpPr>
          <p:spPr>
            <a:xfrm>
              <a:off x="1537790" y="2564546"/>
              <a:ext cx="536028" cy="55704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Stern: 5 Zacken 11">
              <a:extLst>
                <a:ext uri="{FF2B5EF4-FFF2-40B4-BE49-F238E27FC236}">
                  <a16:creationId xmlns:a16="http://schemas.microsoft.com/office/drawing/2014/main" id="{D5D6A4E0-8D2C-4718-924C-577E5A043E4E}"/>
                </a:ext>
              </a:extLst>
            </p:cNvPr>
            <p:cNvSpPr/>
            <p:nvPr/>
          </p:nvSpPr>
          <p:spPr>
            <a:xfrm>
              <a:off x="2215708" y="2688903"/>
              <a:ext cx="390240" cy="405543"/>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 name="Wolke 15">
            <a:extLst>
              <a:ext uri="{FF2B5EF4-FFF2-40B4-BE49-F238E27FC236}">
                <a16:creationId xmlns:a16="http://schemas.microsoft.com/office/drawing/2014/main" id="{8CDD8B63-70DF-411A-AB56-F88B79DCF3EF}"/>
              </a:ext>
            </a:extLst>
          </p:cNvPr>
          <p:cNvSpPr/>
          <p:nvPr/>
        </p:nvSpPr>
        <p:spPr>
          <a:xfrm>
            <a:off x="945931" y="3763897"/>
            <a:ext cx="3447394" cy="675809"/>
          </a:xfrm>
          <a:prstGeom prst="cloud">
            <a:avLst/>
          </a:prstGeom>
          <a:blipFill dpi="0" rotWithShape="1">
            <a:blip r:embed="rId4">
              <a:alphaModFix amt="45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Satellitenantenne">
            <a:extLst>
              <a:ext uri="{FF2B5EF4-FFF2-40B4-BE49-F238E27FC236}">
                <a16:creationId xmlns:a16="http://schemas.microsoft.com/office/drawing/2014/main" id="{96E4375D-EDA2-417C-BED1-CC2A330B78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8171" y="5475909"/>
            <a:ext cx="914400" cy="914400"/>
          </a:xfrm>
          <a:prstGeom prst="rect">
            <a:avLst/>
          </a:prstGeom>
        </p:spPr>
      </p:pic>
      <p:sp>
        <p:nvSpPr>
          <p:cNvPr id="19" name="Pfeil: nach unten 18">
            <a:extLst>
              <a:ext uri="{FF2B5EF4-FFF2-40B4-BE49-F238E27FC236}">
                <a16:creationId xmlns:a16="http://schemas.microsoft.com/office/drawing/2014/main" id="{C54FDF6B-5777-499E-A6B2-97BC600F1270}"/>
              </a:ext>
            </a:extLst>
          </p:cNvPr>
          <p:cNvSpPr/>
          <p:nvPr/>
        </p:nvSpPr>
        <p:spPr>
          <a:xfrm>
            <a:off x="2791854" y="2975150"/>
            <a:ext cx="441435" cy="675809"/>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unten 20">
            <a:extLst>
              <a:ext uri="{FF2B5EF4-FFF2-40B4-BE49-F238E27FC236}">
                <a16:creationId xmlns:a16="http://schemas.microsoft.com/office/drawing/2014/main" id="{80150181-2A6A-47A5-AB39-94D909380003}"/>
              </a:ext>
            </a:extLst>
          </p:cNvPr>
          <p:cNvSpPr/>
          <p:nvPr/>
        </p:nvSpPr>
        <p:spPr>
          <a:xfrm>
            <a:off x="2921877" y="4557644"/>
            <a:ext cx="181390" cy="675809"/>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unten 21">
            <a:extLst>
              <a:ext uri="{FF2B5EF4-FFF2-40B4-BE49-F238E27FC236}">
                <a16:creationId xmlns:a16="http://schemas.microsoft.com/office/drawing/2014/main" id="{6B93503F-AC5D-4DD3-8C9F-F5F6F294A0E8}"/>
              </a:ext>
            </a:extLst>
          </p:cNvPr>
          <p:cNvSpPr/>
          <p:nvPr/>
        </p:nvSpPr>
        <p:spPr>
          <a:xfrm>
            <a:off x="1991710" y="2975150"/>
            <a:ext cx="441435" cy="225830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DC156E6E-9706-4C2A-9248-4BB2FE55F780}"/>
              </a:ext>
            </a:extLst>
          </p:cNvPr>
          <p:cNvSpPr txBox="1"/>
          <p:nvPr/>
        </p:nvSpPr>
        <p:spPr>
          <a:xfrm>
            <a:off x="1898879" y="2608303"/>
            <a:ext cx="1362874" cy="369332"/>
          </a:xfrm>
          <a:prstGeom prst="rect">
            <a:avLst/>
          </a:prstGeom>
          <a:noFill/>
        </p:spPr>
        <p:txBody>
          <a:bodyPr wrap="none" rtlCol="0">
            <a:spAutoFit/>
          </a:bodyPr>
          <a:lstStyle/>
          <a:p>
            <a:r>
              <a:rPr lang="de-DE" dirty="0"/>
              <a:t>He </a:t>
            </a:r>
            <a:r>
              <a:rPr lang="de-DE" dirty="0">
                <a:latin typeface="Times New Roman" panose="02020603050405020304" pitchFamily="18" charset="0"/>
                <a:cs typeface="Times New Roman" panose="02020603050405020304" pitchFamily="18" charset="0"/>
              </a:rPr>
              <a:t>I</a:t>
            </a:r>
            <a:r>
              <a:rPr lang="de-DE" dirty="0"/>
              <a:t>          Na</a:t>
            </a:r>
          </a:p>
        </p:txBody>
      </p:sp>
      <p:sp>
        <p:nvSpPr>
          <p:cNvPr id="24" name="Rechteck 23">
            <a:extLst>
              <a:ext uri="{FF2B5EF4-FFF2-40B4-BE49-F238E27FC236}">
                <a16:creationId xmlns:a16="http://schemas.microsoft.com/office/drawing/2014/main" id="{BF4532DD-37E3-4D89-9D65-38EEBB5E3BB0}"/>
              </a:ext>
            </a:extLst>
          </p:cNvPr>
          <p:cNvSpPr/>
          <p:nvPr/>
        </p:nvSpPr>
        <p:spPr>
          <a:xfrm>
            <a:off x="7525407" y="2249214"/>
            <a:ext cx="1261241" cy="3720662"/>
          </a:xfrm>
          <a:prstGeom prst="rect">
            <a:avLst/>
          </a:prstGeom>
          <a:solidFill>
            <a:schemeClr val="accent2">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87500A27-5A8A-44E6-9143-437F391003BA}"/>
              </a:ext>
            </a:extLst>
          </p:cNvPr>
          <p:cNvSpPr/>
          <p:nvPr/>
        </p:nvSpPr>
        <p:spPr>
          <a:xfrm>
            <a:off x="9475076" y="2249214"/>
            <a:ext cx="890568" cy="3720662"/>
          </a:xfrm>
          <a:prstGeom prst="rect">
            <a:avLst/>
          </a:prstGeom>
          <a:solidFill>
            <a:schemeClr val="accent1">
              <a:lumMod val="60000"/>
              <a:lumOff val="4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F7DFDBE1-2CD1-41B7-AFF4-11D9E8343C20}"/>
              </a:ext>
            </a:extLst>
          </p:cNvPr>
          <p:cNvSpPr txBox="1"/>
          <p:nvPr/>
        </p:nvSpPr>
        <p:spPr>
          <a:xfrm>
            <a:off x="9276080" y="6488668"/>
            <a:ext cx="2643672" cy="369332"/>
          </a:xfrm>
          <a:prstGeom prst="rect">
            <a:avLst/>
          </a:prstGeom>
          <a:noFill/>
        </p:spPr>
        <p:txBody>
          <a:bodyPr wrap="none" rtlCol="0">
            <a:spAutoFit/>
          </a:bodyPr>
          <a:lstStyle/>
          <a:p>
            <a:r>
              <a:rPr lang="de-DE" dirty="0"/>
              <a:t>Johannes Hartmann, 1904</a:t>
            </a:r>
          </a:p>
        </p:txBody>
      </p:sp>
    </p:spTree>
    <p:extLst>
      <p:ext uri="{BB962C8B-B14F-4D97-AF65-F5344CB8AC3E}">
        <p14:creationId xmlns:p14="http://schemas.microsoft.com/office/powerpoint/2010/main" val="132100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repeatCount="indefinite" fill="hold" nodeType="clickEffect">
                                  <p:stCondLst>
                                    <p:cond delay="0"/>
                                  </p:stCondLst>
                                  <p:childTnLst>
                                    <p:animRot by="21600000">
                                      <p:cBhvr>
                                        <p:cTn id="30" dur="5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P spid="22" grpId="0" animBg="1"/>
      <p:bldP spid="23" grpId="0"/>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4E399-4ABD-4318-ACC5-E3083E013FB5}"/>
              </a:ext>
            </a:extLst>
          </p:cNvPr>
          <p:cNvSpPr>
            <a:spLocks noGrp="1"/>
          </p:cNvSpPr>
          <p:nvPr>
            <p:ph type="title"/>
          </p:nvPr>
        </p:nvSpPr>
        <p:spPr/>
        <p:txBody>
          <a:bodyPr/>
          <a:lstStyle/>
          <a:p>
            <a:r>
              <a:rPr lang="de-DE" dirty="0"/>
              <a:t>Löchriger Himmel</a:t>
            </a:r>
          </a:p>
        </p:txBody>
      </p:sp>
      <p:sp>
        <p:nvSpPr>
          <p:cNvPr id="3" name="Inhaltsplatzhalter 2">
            <a:extLst>
              <a:ext uri="{FF2B5EF4-FFF2-40B4-BE49-F238E27FC236}">
                <a16:creationId xmlns:a16="http://schemas.microsoft.com/office/drawing/2014/main" id="{C2A00E32-4DF0-4242-84C8-6F7CEFC54345}"/>
              </a:ext>
            </a:extLst>
          </p:cNvPr>
          <p:cNvSpPr>
            <a:spLocks noGrp="1"/>
          </p:cNvSpPr>
          <p:nvPr>
            <p:ph idx="1"/>
          </p:nvPr>
        </p:nvSpPr>
        <p:spPr/>
        <p:txBody>
          <a:bodyPr/>
          <a:lstStyle/>
          <a:p>
            <a:r>
              <a:rPr lang="de-DE" dirty="0"/>
              <a:t>Anfang des 20. Jahrhunderts studierte E.E. Barnard systematisch dunkle Stellen am Himmel („Dark </a:t>
            </a:r>
            <a:r>
              <a:rPr lang="de-DE" dirty="0" err="1"/>
              <a:t>markings</a:t>
            </a:r>
            <a:r>
              <a:rPr lang="de-DE" dirty="0"/>
              <a:t> </a:t>
            </a:r>
            <a:r>
              <a:rPr lang="de-DE" dirty="0" err="1"/>
              <a:t>of</a:t>
            </a:r>
            <a:r>
              <a:rPr lang="de-DE" dirty="0"/>
              <a:t> </a:t>
            </a:r>
            <a:r>
              <a:rPr lang="de-DE" dirty="0" err="1"/>
              <a:t>the</a:t>
            </a:r>
            <a:r>
              <a:rPr lang="de-DE" dirty="0"/>
              <a:t> </a:t>
            </a:r>
            <a:r>
              <a:rPr lang="de-DE" dirty="0" err="1"/>
              <a:t>sky</a:t>
            </a:r>
            <a:r>
              <a:rPr lang="de-DE" dirty="0"/>
              <a:t>“)</a:t>
            </a:r>
          </a:p>
        </p:txBody>
      </p:sp>
      <p:pic>
        <p:nvPicPr>
          <p:cNvPr id="7" name="Grafik 6">
            <a:extLst>
              <a:ext uri="{FF2B5EF4-FFF2-40B4-BE49-F238E27FC236}">
                <a16:creationId xmlns:a16="http://schemas.microsoft.com/office/drawing/2014/main" id="{5FA0BA8B-C756-4935-8E11-8F7044BED336}"/>
              </a:ext>
            </a:extLst>
          </p:cNvPr>
          <p:cNvPicPr>
            <a:picLocks noChangeAspect="1"/>
          </p:cNvPicPr>
          <p:nvPr/>
        </p:nvPicPr>
        <p:blipFill rotWithShape="1">
          <a:blip r:embed="rId2">
            <a:extLst>
              <a:ext uri="{28A0092B-C50C-407E-A947-70E740481C1C}">
                <a14:useLocalDpi xmlns:a14="http://schemas.microsoft.com/office/drawing/2010/main" val="0"/>
              </a:ext>
            </a:extLst>
          </a:blip>
          <a:srcRect l="8539" t="9116" r="9125" b="9961"/>
          <a:stretch/>
        </p:blipFill>
        <p:spPr>
          <a:xfrm>
            <a:off x="6096000" y="2736374"/>
            <a:ext cx="3942081" cy="3874452"/>
          </a:xfrm>
          <a:prstGeom prst="rect">
            <a:avLst/>
          </a:prstGeom>
        </p:spPr>
      </p:pic>
      <p:pic>
        <p:nvPicPr>
          <p:cNvPr id="5" name="Grafik 4">
            <a:extLst>
              <a:ext uri="{FF2B5EF4-FFF2-40B4-BE49-F238E27FC236}">
                <a16:creationId xmlns:a16="http://schemas.microsoft.com/office/drawing/2014/main" id="{378F23EF-67FC-492F-BCE1-82751B35108F}"/>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10522" r="3180" b="7340"/>
          <a:stretch/>
        </p:blipFill>
        <p:spPr>
          <a:xfrm>
            <a:off x="1960880" y="3025795"/>
            <a:ext cx="3738879" cy="3295609"/>
          </a:xfrm>
          <a:prstGeom prst="rect">
            <a:avLst/>
          </a:prstGeom>
        </p:spPr>
      </p:pic>
      <p:sp>
        <p:nvSpPr>
          <p:cNvPr id="8" name="Textfeld 7">
            <a:extLst>
              <a:ext uri="{FF2B5EF4-FFF2-40B4-BE49-F238E27FC236}">
                <a16:creationId xmlns:a16="http://schemas.microsoft.com/office/drawing/2014/main" id="{1C77D6C6-E070-4904-AE02-10467B6853C6}"/>
              </a:ext>
            </a:extLst>
          </p:cNvPr>
          <p:cNvSpPr txBox="1"/>
          <p:nvPr/>
        </p:nvSpPr>
        <p:spPr>
          <a:xfrm>
            <a:off x="10322560" y="6024880"/>
            <a:ext cx="1452705" cy="369332"/>
          </a:xfrm>
          <a:prstGeom prst="rect">
            <a:avLst/>
          </a:prstGeom>
          <a:noFill/>
        </p:spPr>
        <p:txBody>
          <a:bodyPr wrap="none" rtlCol="0">
            <a:spAutoFit/>
          </a:bodyPr>
          <a:lstStyle/>
          <a:p>
            <a:r>
              <a:rPr lang="de-DE" dirty="0"/>
              <a:t>Barnard 1919</a:t>
            </a:r>
          </a:p>
        </p:txBody>
      </p:sp>
    </p:spTree>
    <p:extLst>
      <p:ext uri="{BB962C8B-B14F-4D97-AF65-F5344CB8AC3E}">
        <p14:creationId xmlns:p14="http://schemas.microsoft.com/office/powerpoint/2010/main" val="3788146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F114627-B22C-43DA-96EB-5A3827E73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399"/>
            <a:ext cx="12192000" cy="11734798"/>
          </a:xfrm>
          <a:prstGeom prst="rect">
            <a:avLst/>
          </a:prstGeom>
        </p:spPr>
      </p:pic>
      <p:sp>
        <p:nvSpPr>
          <p:cNvPr id="4" name="Textfeld 3">
            <a:extLst>
              <a:ext uri="{FF2B5EF4-FFF2-40B4-BE49-F238E27FC236}">
                <a16:creationId xmlns:a16="http://schemas.microsoft.com/office/drawing/2014/main" id="{95475466-673E-4324-9A97-72369D2BFA47}"/>
              </a:ext>
            </a:extLst>
          </p:cNvPr>
          <p:cNvSpPr txBox="1"/>
          <p:nvPr/>
        </p:nvSpPr>
        <p:spPr>
          <a:xfrm>
            <a:off x="9868406" y="6488668"/>
            <a:ext cx="1075294" cy="369332"/>
          </a:xfrm>
          <a:prstGeom prst="rect">
            <a:avLst/>
          </a:prstGeom>
          <a:noFill/>
        </p:spPr>
        <p:txBody>
          <a:bodyPr wrap="none" rtlCol="0">
            <a:spAutoFit/>
          </a:bodyPr>
          <a:lstStyle/>
          <a:p>
            <a:r>
              <a:rPr lang="de-DE" dirty="0">
                <a:solidFill>
                  <a:schemeClr val="bg1"/>
                </a:solidFill>
              </a:rPr>
              <a:t>B68 , ESO</a:t>
            </a:r>
          </a:p>
        </p:txBody>
      </p:sp>
    </p:spTree>
    <p:extLst>
      <p:ext uri="{BB962C8B-B14F-4D97-AF65-F5344CB8AC3E}">
        <p14:creationId xmlns:p14="http://schemas.microsoft.com/office/powerpoint/2010/main" val="372099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8E679DC-0D4B-44FC-9683-460BB2E564CA}"/>
              </a:ext>
            </a:extLst>
          </p:cNvPr>
          <p:cNvSpPr>
            <a:spLocks noGrp="1"/>
          </p:cNvSpPr>
          <p:nvPr>
            <p:ph sz="half" idx="1"/>
          </p:nvPr>
        </p:nvSpPr>
        <p:spPr>
          <a:xfrm>
            <a:off x="838200" y="1825625"/>
            <a:ext cx="4851400" cy="4351338"/>
          </a:xfrm>
        </p:spPr>
        <p:txBody>
          <a:bodyPr/>
          <a:lstStyle/>
          <a:p>
            <a:r>
              <a:rPr lang="de-DE" dirty="0"/>
              <a:t>Ursachen für „Dunkle Stellen“</a:t>
            </a:r>
          </a:p>
          <a:p>
            <a:pPr lvl="1"/>
            <a:r>
              <a:rPr lang="de-DE" dirty="0"/>
              <a:t>Keine Emission von Strahlung</a:t>
            </a:r>
          </a:p>
          <a:p>
            <a:pPr lvl="1"/>
            <a:r>
              <a:rPr lang="de-DE" dirty="0"/>
              <a:t>Emittierte Strahlung erreicht uns nicht</a:t>
            </a:r>
          </a:p>
          <a:p>
            <a:r>
              <a:rPr lang="de-DE" dirty="0"/>
              <a:t>Kritische Information für die Diagnose</a:t>
            </a:r>
          </a:p>
          <a:p>
            <a:pPr lvl="1"/>
            <a:r>
              <a:rPr lang="de-DE" dirty="0"/>
              <a:t>Helligkeit des Hintergrunds</a:t>
            </a:r>
          </a:p>
          <a:p>
            <a:pPr lvl="1"/>
            <a:r>
              <a:rPr lang="de-DE" dirty="0"/>
              <a:t>Frequenzabhängigkeit</a:t>
            </a:r>
          </a:p>
        </p:txBody>
      </p:sp>
      <p:pic>
        <p:nvPicPr>
          <p:cNvPr id="6" name="Inhaltsplatzhalter 5">
            <a:extLst>
              <a:ext uri="{FF2B5EF4-FFF2-40B4-BE49-F238E27FC236}">
                <a16:creationId xmlns:a16="http://schemas.microsoft.com/office/drawing/2014/main" id="{36B664D5-69BE-47FF-B95D-EF2511A974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808631"/>
            <a:ext cx="6096000" cy="9144000"/>
          </a:xfrm>
        </p:spPr>
      </p:pic>
      <p:pic>
        <p:nvPicPr>
          <p:cNvPr id="8" name="Grafik 7">
            <a:extLst>
              <a:ext uri="{FF2B5EF4-FFF2-40B4-BE49-F238E27FC236}">
                <a16:creationId xmlns:a16="http://schemas.microsoft.com/office/drawing/2014/main" id="{0AEAEED8-6330-4588-9029-4748D4613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741664" cy="6936540"/>
          </a:xfrm>
          <a:prstGeom prst="rect">
            <a:avLst/>
          </a:prstGeom>
        </p:spPr>
      </p:pic>
      <p:sp>
        <p:nvSpPr>
          <p:cNvPr id="2" name="Titel 1">
            <a:extLst>
              <a:ext uri="{FF2B5EF4-FFF2-40B4-BE49-F238E27FC236}">
                <a16:creationId xmlns:a16="http://schemas.microsoft.com/office/drawing/2014/main" id="{2708493F-A16E-45CA-BBC1-4FF779975585}"/>
              </a:ext>
            </a:extLst>
          </p:cNvPr>
          <p:cNvSpPr>
            <a:spLocks noGrp="1"/>
          </p:cNvSpPr>
          <p:nvPr>
            <p:ph type="title"/>
          </p:nvPr>
        </p:nvSpPr>
        <p:spPr/>
        <p:txBody>
          <a:bodyPr/>
          <a:lstStyle/>
          <a:p>
            <a:r>
              <a:rPr lang="de-DE" dirty="0"/>
              <a:t>Dunkel durch Absorption?</a:t>
            </a:r>
          </a:p>
        </p:txBody>
      </p:sp>
    </p:spTree>
    <p:extLst>
      <p:ext uri="{BB962C8B-B14F-4D97-AF65-F5344CB8AC3E}">
        <p14:creationId xmlns:p14="http://schemas.microsoft.com/office/powerpoint/2010/main" val="11225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05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de-DE" dirty="0"/>
              <a:t>(</a:t>
            </a:r>
            <a:r>
              <a:rPr lang="de-DE" dirty="0" err="1"/>
              <a:t>Un</a:t>
            </a:r>
            <a:r>
              <a:rPr lang="de-DE" dirty="0"/>
              <a:t>)durchsichtig</a:t>
            </a:r>
          </a:p>
        </p:txBody>
      </p:sp>
      <p:sp>
        <p:nvSpPr>
          <p:cNvPr id="2" name="Inhaltsplatzhalter 1"/>
          <p:cNvSpPr>
            <a:spLocks noGrp="1"/>
          </p:cNvSpPr>
          <p:nvPr>
            <p:ph idx="1"/>
          </p:nvPr>
        </p:nvSpPr>
        <p:spPr/>
        <p:txBody>
          <a:bodyPr/>
          <a:lstStyle/>
          <a:p>
            <a:endParaRPr lang="de-DE"/>
          </a:p>
        </p:txBody>
      </p:sp>
      <p:pic>
        <p:nvPicPr>
          <p:cNvPr id="93187" name="Picture 3" descr="B68-phot-02c-01-normal"/>
          <p:cNvPicPr>
            <a:picLocks noChangeAspect="1" noChangeArrowheads="1"/>
          </p:cNvPicPr>
          <p:nvPr/>
        </p:nvPicPr>
        <p:blipFill>
          <a:blip r:embed="rId3"/>
          <a:srcRect/>
          <a:stretch>
            <a:fillRect/>
          </a:stretch>
        </p:blipFill>
        <p:spPr bwMode="auto">
          <a:xfrm>
            <a:off x="2279650" y="1773238"/>
            <a:ext cx="7632700" cy="4895850"/>
          </a:xfrm>
          <a:prstGeom prst="rect">
            <a:avLst/>
          </a:prstGeom>
          <a:noFill/>
          <a:ln w="9525">
            <a:noFill/>
            <a:miter lim="800000"/>
            <a:headEnd/>
            <a:tailEnd/>
          </a:ln>
        </p:spPr>
      </p:pic>
      <p:sp>
        <p:nvSpPr>
          <p:cNvPr id="93188" name="Text Box 4"/>
          <p:cNvSpPr txBox="1">
            <a:spLocks noChangeArrowheads="1"/>
          </p:cNvSpPr>
          <p:nvPr/>
        </p:nvSpPr>
        <p:spPr bwMode="auto">
          <a:xfrm>
            <a:off x="2495550" y="1412876"/>
            <a:ext cx="7278688" cy="366713"/>
          </a:xfrm>
          <a:prstGeom prst="rect">
            <a:avLst/>
          </a:prstGeom>
          <a:noFill/>
          <a:ln w="9525">
            <a:noFill/>
            <a:miter lim="800000"/>
            <a:headEnd/>
            <a:tailEnd/>
          </a:ln>
          <a:effectLst/>
        </p:spPr>
        <p:txBody>
          <a:bodyPr wrap="none">
            <a:spAutoFit/>
          </a:bodyPr>
          <a:lstStyle/>
          <a:p>
            <a:r>
              <a:rPr lang="en-US">
                <a:latin typeface="Tahoma" pitchFamily="34" charset="0"/>
              </a:rPr>
              <a:t>optisch                                                                               infrarot</a:t>
            </a:r>
            <a:endParaRPr lang="de-DE">
              <a:latin typeface="Tahoma" pitchFamily="34" charset="0"/>
            </a:endParaRPr>
          </a:p>
        </p:txBody>
      </p:sp>
      <p:sp>
        <p:nvSpPr>
          <p:cNvPr id="93190" name="Rectangle 6"/>
          <p:cNvSpPr>
            <a:spLocks noChangeArrowheads="1"/>
          </p:cNvSpPr>
          <p:nvPr/>
        </p:nvSpPr>
        <p:spPr bwMode="auto">
          <a:xfrm>
            <a:off x="6240464" y="1773239"/>
            <a:ext cx="3671887" cy="3671887"/>
          </a:xfrm>
          <a:prstGeom prst="rect">
            <a:avLst/>
          </a:prstGeom>
          <a:solidFill>
            <a:schemeClr val="tx1"/>
          </a:solidFill>
          <a:ln w="9525">
            <a:noFill/>
            <a:miter lim="800000"/>
            <a:headEnd/>
            <a:tailEnd/>
          </a:ln>
          <a:effectLst/>
        </p:spPr>
        <p:txBody>
          <a:bodyPr wrap="none" anchor="ctr"/>
          <a:lstStyle/>
          <a:p>
            <a:endParaRPr lang="en-US"/>
          </a:p>
        </p:txBody>
      </p:sp>
    </p:spTree>
    <p:extLst>
      <p:ext uri="{BB962C8B-B14F-4D97-AF65-F5344CB8AC3E}">
        <p14:creationId xmlns:p14="http://schemas.microsoft.com/office/powerpoint/2010/main" val="78529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31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a:extLst>
              <a:ext uri="{FF2B5EF4-FFF2-40B4-BE49-F238E27FC236}">
                <a16:creationId xmlns:a16="http://schemas.microsoft.com/office/drawing/2014/main" id="{65C36BD1-6F28-4439-827D-B416AEB1AD09}"/>
              </a:ext>
            </a:extLst>
          </p:cNvPr>
          <p:cNvSpPr>
            <a:spLocks noGrp="1" noChangeArrowheads="1"/>
          </p:cNvSpPr>
          <p:nvPr>
            <p:ph type="title"/>
          </p:nvPr>
        </p:nvSpPr>
        <p:spPr/>
        <p:txBody>
          <a:bodyPr/>
          <a:lstStyle/>
          <a:p>
            <a:r>
              <a:rPr lang="de-DE" altLang="de-DE" dirty="0"/>
              <a:t>Kosmischer Staub</a:t>
            </a:r>
          </a:p>
        </p:txBody>
      </p:sp>
      <p:pic>
        <p:nvPicPr>
          <p:cNvPr id="5" name="Grafik 4">
            <a:extLst>
              <a:ext uri="{FF2B5EF4-FFF2-40B4-BE49-F238E27FC236}">
                <a16:creationId xmlns:a16="http://schemas.microsoft.com/office/drawing/2014/main" id="{67A4FD6D-E18F-4328-9480-D419E3F2D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443" y="779046"/>
            <a:ext cx="2739253" cy="2766260"/>
          </a:xfrm>
          <a:prstGeom prst="rect">
            <a:avLst/>
          </a:prstGeom>
        </p:spPr>
      </p:pic>
      <p:pic>
        <p:nvPicPr>
          <p:cNvPr id="71687" name="Picture 7" descr="dust1">
            <a:extLst>
              <a:ext uri="{FF2B5EF4-FFF2-40B4-BE49-F238E27FC236}">
                <a16:creationId xmlns:a16="http://schemas.microsoft.com/office/drawing/2014/main" id="{167CD899-BA02-4B05-B597-5BE458CD3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754" y="3335338"/>
            <a:ext cx="4538662" cy="35226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688" name="Picture 8" descr="dustaggregates">
            <a:extLst>
              <a:ext uri="{FF2B5EF4-FFF2-40B4-BE49-F238E27FC236}">
                <a16:creationId xmlns:a16="http://schemas.microsoft.com/office/drawing/2014/main" id="{A339660C-72D1-477B-93A1-3ECE36CD2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36613"/>
            <a:ext cx="3352800" cy="3352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D1372C6D-9EC5-41B0-947D-BA76214037D7}"/>
              </a:ext>
            </a:extLst>
          </p:cNvPr>
          <p:cNvPicPr>
            <a:picLocks noChangeAspect="1"/>
          </p:cNvPicPr>
          <p:nvPr/>
        </p:nvPicPr>
        <p:blipFill>
          <a:blip r:embed="rId5"/>
          <a:stretch>
            <a:fillRect/>
          </a:stretch>
        </p:blipFill>
        <p:spPr>
          <a:xfrm>
            <a:off x="9450200" y="4189413"/>
            <a:ext cx="2511479" cy="2511479"/>
          </a:xfrm>
          <a:prstGeom prst="rect">
            <a:avLst/>
          </a:prstGeom>
        </p:spPr>
      </p:pic>
      <p:pic>
        <p:nvPicPr>
          <p:cNvPr id="71685" name="Picture 5" descr="interstellar_dust_grain_big">
            <a:extLst>
              <a:ext uri="{FF2B5EF4-FFF2-40B4-BE49-F238E27FC236}">
                <a16:creationId xmlns:a16="http://schemas.microsoft.com/office/drawing/2014/main" id="{0EC19A11-6987-43AC-8948-BB59901B3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906" y="1293348"/>
            <a:ext cx="4470400" cy="38623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3" name="Gerade Verbindung mit Pfeil 2">
            <a:extLst>
              <a:ext uri="{FF2B5EF4-FFF2-40B4-BE49-F238E27FC236}">
                <a16:creationId xmlns:a16="http://schemas.microsoft.com/office/drawing/2014/main" id="{9A6A5A4C-6864-4D33-82DC-F04086BE1C88}"/>
              </a:ext>
            </a:extLst>
          </p:cNvPr>
          <p:cNvCxnSpPr>
            <a:cxnSpLocks/>
          </p:cNvCxnSpPr>
          <p:nvPr/>
        </p:nvCxnSpPr>
        <p:spPr>
          <a:xfrm>
            <a:off x="10323756" y="3983421"/>
            <a:ext cx="405992"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10AE07A1-C0E2-4E61-890B-E3A5F57C14D0}"/>
              </a:ext>
            </a:extLst>
          </p:cNvPr>
          <p:cNvSpPr txBox="1"/>
          <p:nvPr/>
        </p:nvSpPr>
        <p:spPr>
          <a:xfrm>
            <a:off x="10279729" y="3614089"/>
            <a:ext cx="494046" cy="369332"/>
          </a:xfrm>
          <a:prstGeom prst="rect">
            <a:avLst/>
          </a:prstGeom>
          <a:noFill/>
        </p:spPr>
        <p:txBody>
          <a:bodyPr wrap="none" rtlCol="0">
            <a:spAutoFit/>
          </a:bodyPr>
          <a:lstStyle/>
          <a:p>
            <a:r>
              <a:rPr lang="de-DE" b="1" dirty="0">
                <a:solidFill>
                  <a:srgbClr val="FF0000"/>
                </a:solidFill>
              </a:rPr>
              <a:t>1 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6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de-DE" dirty="0"/>
              <a:t>Temperatur - Strahlung</a:t>
            </a:r>
          </a:p>
        </p:txBody>
      </p:sp>
      <p:pic>
        <p:nvPicPr>
          <p:cNvPr id="47108" name="Picture 4" descr="Blackbody-colours-vertical"/>
          <p:cNvPicPr>
            <a:picLocks noChangeAspect="1" noChangeArrowheads="1"/>
          </p:cNvPicPr>
          <p:nvPr/>
        </p:nvPicPr>
        <p:blipFill>
          <a:blip r:embed="rId2"/>
          <a:srcRect/>
          <a:stretch>
            <a:fillRect/>
          </a:stretch>
        </p:blipFill>
        <p:spPr bwMode="auto">
          <a:xfrm>
            <a:off x="9480551" y="1557338"/>
            <a:ext cx="1001713" cy="5054600"/>
          </a:xfrm>
          <a:prstGeom prst="rect">
            <a:avLst/>
          </a:prstGeom>
          <a:noFill/>
        </p:spPr>
      </p:pic>
      <p:pic>
        <p:nvPicPr>
          <p:cNvPr id="47109" name="Picture 5" descr="Pahoehoe_toe"/>
          <p:cNvPicPr>
            <a:picLocks noChangeAspect="1" noChangeArrowheads="1"/>
          </p:cNvPicPr>
          <p:nvPr/>
        </p:nvPicPr>
        <p:blipFill>
          <a:blip r:embed="rId3"/>
          <a:srcRect/>
          <a:stretch>
            <a:fillRect/>
          </a:stretch>
        </p:blipFill>
        <p:spPr bwMode="auto">
          <a:xfrm>
            <a:off x="1847850" y="1557338"/>
            <a:ext cx="7620000" cy="5040312"/>
          </a:xfrm>
          <a:prstGeom prst="rect">
            <a:avLst/>
          </a:prstGeom>
          <a:noFill/>
        </p:spPr>
      </p:pic>
      <p:pic>
        <p:nvPicPr>
          <p:cNvPr id="5" name="Grafik 4" descr="schuetze_m24.jpg"/>
          <p:cNvPicPr>
            <a:picLocks noChangeAspect="1"/>
          </p:cNvPicPr>
          <p:nvPr/>
        </p:nvPicPr>
        <p:blipFill>
          <a:blip r:embed="rId4"/>
          <a:stretch>
            <a:fillRect/>
          </a:stretch>
        </p:blipFill>
        <p:spPr>
          <a:xfrm>
            <a:off x="1877616" y="1571626"/>
            <a:ext cx="7560468" cy="5040312"/>
          </a:xfrm>
          <a:prstGeom prst="rect">
            <a:avLst/>
          </a:prstGeom>
        </p:spPr>
      </p:pic>
    </p:spTree>
    <p:extLst>
      <p:ext uri="{BB962C8B-B14F-4D97-AF65-F5344CB8AC3E}">
        <p14:creationId xmlns:p14="http://schemas.microsoft.com/office/powerpoint/2010/main" val="391625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de-DE" altLang="en-US" dirty="0"/>
              <a:t>Elektromagnetische Spektrum</a:t>
            </a:r>
          </a:p>
        </p:txBody>
      </p:sp>
      <p:pic>
        <p:nvPicPr>
          <p:cNvPr id="2054" name="Picture 6" descr="https://upload.wikimedia.org/wikipedia/commons/thumb/0/0e/BlackbodySpectrum_loglog_150dpi_de.png/1280px-BlackbodySpectrum_loglog_150dpi_de.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970188" y="1600252"/>
            <a:ext cx="6818645" cy="4943517"/>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max_plan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1004586" y="2323598"/>
            <a:ext cx="2472754" cy="3677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4"/>
          <p:cNvSpPr txBox="1">
            <a:spLocks noChangeArrowheads="1"/>
          </p:cNvSpPr>
          <p:nvPr/>
        </p:nvSpPr>
        <p:spPr bwMode="auto">
          <a:xfrm>
            <a:off x="903013" y="1457325"/>
            <a:ext cx="4067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dirty="0">
                <a:latin typeface="Verdana" panose="020B0604030504040204" pitchFamily="34" charset="0"/>
              </a:rPr>
              <a:t>Das </a:t>
            </a:r>
            <a:r>
              <a:rPr lang="de-DE" altLang="en-US" dirty="0" err="1">
                <a:latin typeface="Verdana" panose="020B0604030504040204" pitchFamily="34" charset="0"/>
              </a:rPr>
              <a:t>Plancksche</a:t>
            </a:r>
            <a:r>
              <a:rPr lang="de-DE" altLang="en-US" dirty="0">
                <a:latin typeface="Verdana" panose="020B0604030504040204" pitchFamily="34" charset="0"/>
              </a:rPr>
              <a:t> Strahlungsgesetz </a:t>
            </a:r>
            <a:r>
              <a:rPr lang="de-DE" altLang="en-US">
                <a:latin typeface="Verdana" panose="020B0604030504040204" pitchFamily="34" charset="0"/>
              </a:rPr>
              <a:t>nach Max </a:t>
            </a:r>
            <a:r>
              <a:rPr lang="de-DE" altLang="en-US" dirty="0">
                <a:latin typeface="Verdana" panose="020B0604030504040204" pitchFamily="34" charset="0"/>
              </a:rPr>
              <a:t>Planck</a:t>
            </a:r>
          </a:p>
        </p:txBody>
      </p:sp>
    </p:spTree>
    <p:extLst>
      <p:ext uri="{BB962C8B-B14F-4D97-AF65-F5344CB8AC3E}">
        <p14:creationId xmlns:p14="http://schemas.microsoft.com/office/powerpoint/2010/main" val="262877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blowdryer_ir"/>
          <p:cNvPicPr>
            <a:picLocks noChangeAspect="1" noChangeArrowheads="1"/>
          </p:cNvPicPr>
          <p:nvPr/>
        </p:nvPicPr>
        <p:blipFill>
          <a:blip r:embed="rId2"/>
          <a:srcRect/>
          <a:stretch>
            <a:fillRect/>
          </a:stretch>
        </p:blipFill>
        <p:spPr bwMode="auto">
          <a:xfrm>
            <a:off x="3792538" y="3644900"/>
            <a:ext cx="4660900" cy="2794000"/>
          </a:xfrm>
          <a:prstGeom prst="rect">
            <a:avLst/>
          </a:prstGeom>
          <a:noFill/>
        </p:spPr>
      </p:pic>
      <p:sp>
        <p:nvSpPr>
          <p:cNvPr id="54275" name="Rectangle 3"/>
          <p:cNvSpPr>
            <a:spLocks noGrp="1" noChangeArrowheads="1"/>
          </p:cNvSpPr>
          <p:nvPr>
            <p:ph type="body" idx="1"/>
          </p:nvPr>
        </p:nvSpPr>
        <p:spPr/>
        <p:txBody>
          <a:bodyPr/>
          <a:lstStyle/>
          <a:p>
            <a:r>
              <a:rPr lang="de-DE" dirty="0">
                <a:solidFill>
                  <a:srgbClr val="000000"/>
                </a:solidFill>
              </a:rPr>
              <a:t>Körper, die kälter als 400°C sind, strahlen nicht im optischen Spektralbereich sondern im Infraroten.</a:t>
            </a:r>
          </a:p>
        </p:txBody>
      </p:sp>
      <p:sp>
        <p:nvSpPr>
          <p:cNvPr id="54276" name="Rectangle 4"/>
          <p:cNvSpPr>
            <a:spLocks noGrp="1" noChangeArrowheads="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de-DE" dirty="0"/>
              <a:t>Farbe = Wellenlänge</a:t>
            </a:r>
          </a:p>
        </p:txBody>
      </p:sp>
      <p:pic>
        <p:nvPicPr>
          <p:cNvPr id="54277" name="Picture 5" descr="blowdryer_vis"/>
          <p:cNvPicPr>
            <a:picLocks noChangeAspect="1" noChangeArrowheads="1"/>
          </p:cNvPicPr>
          <p:nvPr/>
        </p:nvPicPr>
        <p:blipFill>
          <a:blip r:embed="rId3"/>
          <a:srcRect/>
          <a:stretch>
            <a:fillRect/>
          </a:stretch>
        </p:blipFill>
        <p:spPr bwMode="auto">
          <a:xfrm>
            <a:off x="3792539" y="3644901"/>
            <a:ext cx="3671887" cy="2760663"/>
          </a:xfrm>
          <a:prstGeom prst="rect">
            <a:avLst/>
          </a:prstGeom>
          <a:noFill/>
        </p:spPr>
      </p:pic>
    </p:spTree>
    <p:extLst>
      <p:ext uri="{BB962C8B-B14F-4D97-AF65-F5344CB8AC3E}">
        <p14:creationId xmlns:p14="http://schemas.microsoft.com/office/powerpoint/2010/main" val="4831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p:txBody>
          <a:bodyPr/>
          <a:lstStyle/>
          <a:p>
            <a:r>
              <a:rPr lang="de-DE" dirty="0">
                <a:solidFill>
                  <a:srgbClr val="000000"/>
                </a:solidFill>
              </a:rPr>
              <a:t>Mit einer Infrarotkamera kann man die Wärmestrahlung eines Körpers aufnehmen, und damit seine Temperatur messen</a:t>
            </a:r>
          </a:p>
        </p:txBody>
      </p:sp>
      <p:sp>
        <p:nvSpPr>
          <p:cNvPr id="56324" name="Rectangle 4"/>
          <p:cNvSpPr>
            <a:spLocks noGrp="1" noChangeArrowheads="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de-DE" dirty="0"/>
              <a:t>Farbe = Wellenlänge</a:t>
            </a:r>
          </a:p>
        </p:txBody>
      </p:sp>
      <p:pic>
        <p:nvPicPr>
          <p:cNvPr id="56326" name="Picture 6" descr="hotcoldcups_scale"/>
          <p:cNvPicPr>
            <a:picLocks noChangeAspect="1" noChangeArrowheads="1"/>
          </p:cNvPicPr>
          <p:nvPr/>
        </p:nvPicPr>
        <p:blipFill>
          <a:blip r:embed="rId2"/>
          <a:srcRect/>
          <a:stretch>
            <a:fillRect/>
          </a:stretch>
        </p:blipFill>
        <p:spPr bwMode="auto">
          <a:xfrm>
            <a:off x="3863975" y="3716338"/>
            <a:ext cx="4660900" cy="2781300"/>
          </a:xfrm>
          <a:prstGeom prst="rect">
            <a:avLst/>
          </a:prstGeom>
          <a:noFill/>
        </p:spPr>
      </p:pic>
      <p:pic>
        <p:nvPicPr>
          <p:cNvPr id="56327" name="Picture 7" descr="hotcoldcups_vis"/>
          <p:cNvPicPr>
            <a:picLocks noChangeAspect="1" noChangeArrowheads="1"/>
          </p:cNvPicPr>
          <p:nvPr/>
        </p:nvPicPr>
        <p:blipFill>
          <a:blip r:embed="rId3"/>
          <a:srcRect/>
          <a:stretch>
            <a:fillRect/>
          </a:stretch>
        </p:blipFill>
        <p:spPr bwMode="auto">
          <a:xfrm>
            <a:off x="3863975" y="3716338"/>
            <a:ext cx="3671888" cy="2736850"/>
          </a:xfrm>
          <a:prstGeom prst="rect">
            <a:avLst/>
          </a:prstGeom>
          <a:noFill/>
        </p:spPr>
      </p:pic>
    </p:spTree>
    <p:extLst>
      <p:ext uri="{BB962C8B-B14F-4D97-AF65-F5344CB8AC3E}">
        <p14:creationId xmlns:p14="http://schemas.microsoft.com/office/powerpoint/2010/main" val="10845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63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164262" cy="807406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4262" y="0"/>
            <a:ext cx="6180138" cy="809485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5" name="Freihandform 14"/>
          <p:cNvSpPr/>
          <p:nvPr/>
        </p:nvSpPr>
        <p:spPr>
          <a:xfrm>
            <a:off x="2222780" y="4965700"/>
            <a:ext cx="948224" cy="1488626"/>
          </a:xfrm>
          <a:custGeom>
            <a:avLst/>
            <a:gdLst>
              <a:gd name="connsiteX0" fmla="*/ 681551 w 948224"/>
              <a:gd name="connsiteY0" fmla="*/ 0 h 1488626"/>
              <a:gd name="connsiteX1" fmla="*/ 935551 w 948224"/>
              <a:gd name="connsiteY1" fmla="*/ 0 h 1488626"/>
              <a:gd name="connsiteX2" fmla="*/ 935551 w 948224"/>
              <a:gd name="connsiteY2" fmla="*/ 473917 h 1488626"/>
              <a:gd name="connsiteX3" fmla="*/ 948224 w 948224"/>
              <a:gd name="connsiteY3" fmla="*/ 483297 h 1488626"/>
              <a:gd name="connsiteX4" fmla="*/ 204164 w 948224"/>
              <a:gd name="connsiteY4" fmla="*/ 1488626 h 1488626"/>
              <a:gd name="connsiteX5" fmla="*/ 0 w 948224"/>
              <a:gd name="connsiteY5" fmla="*/ 1337521 h 1488626"/>
              <a:gd name="connsiteX6" fmla="*/ 681551 w 948224"/>
              <a:gd name="connsiteY6" fmla="*/ 416649 h 148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24" h="1488626">
                <a:moveTo>
                  <a:pt x="681551" y="0"/>
                </a:moveTo>
                <a:lnTo>
                  <a:pt x="935551" y="0"/>
                </a:lnTo>
                <a:lnTo>
                  <a:pt x="935551" y="473917"/>
                </a:lnTo>
                <a:lnTo>
                  <a:pt x="948224" y="483297"/>
                </a:lnTo>
                <a:lnTo>
                  <a:pt x="204164" y="1488626"/>
                </a:lnTo>
                <a:lnTo>
                  <a:pt x="0" y="1337521"/>
                </a:lnTo>
                <a:lnTo>
                  <a:pt x="681551" y="416649"/>
                </a:lnTo>
                <a:close/>
              </a:path>
            </a:pathLst>
          </a:custGeom>
          <a:noFill/>
          <a:ln>
            <a:solidFill>
              <a:srgbClr val="2E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ihandform 15"/>
          <p:cNvSpPr/>
          <p:nvPr/>
        </p:nvSpPr>
        <p:spPr>
          <a:xfrm rot="2190343">
            <a:off x="8623913" y="4786309"/>
            <a:ext cx="501866" cy="1631658"/>
          </a:xfrm>
          <a:custGeom>
            <a:avLst/>
            <a:gdLst>
              <a:gd name="connsiteX0" fmla="*/ 0 w 501866"/>
              <a:gd name="connsiteY0" fmla="*/ 151105 h 1631658"/>
              <a:gd name="connsiteX1" fmla="*/ 204165 w 501866"/>
              <a:gd name="connsiteY1" fmla="*/ 0 h 1631658"/>
              <a:gd name="connsiteX2" fmla="*/ 486099 w 501866"/>
              <a:gd name="connsiteY2" fmla="*/ 380933 h 1631658"/>
              <a:gd name="connsiteX3" fmla="*/ 501866 w 501866"/>
              <a:gd name="connsiteY3" fmla="*/ 380933 h 1631658"/>
              <a:gd name="connsiteX4" fmla="*/ 501866 w 501866"/>
              <a:gd name="connsiteY4" fmla="*/ 1631658 h 1631658"/>
              <a:gd name="connsiteX5" fmla="*/ 247866 w 501866"/>
              <a:gd name="connsiteY5" fmla="*/ 1631658 h 1631658"/>
              <a:gd name="connsiteX6" fmla="*/ 247866 w 501866"/>
              <a:gd name="connsiteY6" fmla="*/ 486007 h 163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866" h="1631658">
                <a:moveTo>
                  <a:pt x="0" y="151105"/>
                </a:moveTo>
                <a:lnTo>
                  <a:pt x="204165" y="0"/>
                </a:lnTo>
                <a:lnTo>
                  <a:pt x="486099" y="380933"/>
                </a:lnTo>
                <a:lnTo>
                  <a:pt x="501866" y="380933"/>
                </a:lnTo>
                <a:lnTo>
                  <a:pt x="501866" y="1631658"/>
                </a:lnTo>
                <a:lnTo>
                  <a:pt x="247866" y="1631658"/>
                </a:lnTo>
                <a:lnTo>
                  <a:pt x="247866" y="486007"/>
                </a:lnTo>
                <a:close/>
              </a:path>
            </a:pathLst>
          </a:custGeom>
          <a:noFill/>
          <a:ln>
            <a:solidFill>
              <a:srgbClr val="2E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p:cNvSpPr txBox="1"/>
          <p:nvPr/>
        </p:nvSpPr>
        <p:spPr>
          <a:xfrm>
            <a:off x="4076718" y="2610373"/>
            <a:ext cx="1954381" cy="369332"/>
          </a:xfrm>
          <a:prstGeom prst="rect">
            <a:avLst/>
          </a:prstGeom>
          <a:noFill/>
        </p:spPr>
        <p:txBody>
          <a:bodyPr wrap="none" rtlCol="0">
            <a:spAutoFit/>
          </a:bodyPr>
          <a:lstStyle/>
          <a:p>
            <a:r>
              <a:rPr lang="de-DE" b="1">
                <a:solidFill>
                  <a:srgbClr val="FFC000"/>
                </a:solidFill>
              </a:rPr>
              <a:t>sichtbares Licht</a:t>
            </a:r>
            <a:endParaRPr lang="en-US" b="1">
              <a:solidFill>
                <a:srgbClr val="FFC000"/>
              </a:solidFill>
            </a:endParaRPr>
          </a:p>
        </p:txBody>
      </p:sp>
      <p:sp>
        <p:nvSpPr>
          <p:cNvPr id="13" name="Textfeld 12"/>
          <p:cNvSpPr txBox="1"/>
          <p:nvPr/>
        </p:nvSpPr>
        <p:spPr>
          <a:xfrm>
            <a:off x="10504849" y="2610373"/>
            <a:ext cx="1697901" cy="369332"/>
          </a:xfrm>
          <a:prstGeom prst="rect">
            <a:avLst/>
          </a:prstGeom>
          <a:noFill/>
        </p:spPr>
        <p:txBody>
          <a:bodyPr wrap="none" rtlCol="0">
            <a:spAutoFit/>
          </a:bodyPr>
          <a:lstStyle/>
          <a:p>
            <a:r>
              <a:rPr lang="de-DE">
                <a:solidFill>
                  <a:schemeClr val="bg1"/>
                </a:solidFill>
              </a:rPr>
              <a:t>infrarotes Licht</a:t>
            </a:r>
            <a:endParaRPr lang="en-US">
              <a:solidFill>
                <a:schemeClr val="bg1"/>
              </a:solidFill>
            </a:endParaRPr>
          </a:p>
        </p:txBody>
      </p:sp>
      <p:sp>
        <p:nvSpPr>
          <p:cNvPr id="14" name="Rechteck 13"/>
          <p:cNvSpPr/>
          <p:nvPr/>
        </p:nvSpPr>
        <p:spPr>
          <a:xfrm>
            <a:off x="6164262" y="0"/>
            <a:ext cx="6180138" cy="80740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8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Staub</a:t>
            </a:r>
            <a:endParaRPr lang="en-US" dirty="0"/>
          </a:p>
        </p:txBody>
      </p:sp>
      <p:sp>
        <p:nvSpPr>
          <p:cNvPr id="3" name="Inhaltsplatzhalter 2"/>
          <p:cNvSpPr>
            <a:spLocks noGrp="1"/>
          </p:cNvSpPr>
          <p:nvPr>
            <p:ph idx="1"/>
          </p:nvPr>
        </p:nvSpPr>
        <p:spPr>
          <a:xfrm>
            <a:off x="838200" y="1825625"/>
            <a:ext cx="4783173" cy="4351338"/>
          </a:xfrm>
        </p:spPr>
        <p:txBody>
          <a:bodyPr>
            <a:normAutofit fontScale="92500" lnSpcReduction="10000"/>
          </a:bodyPr>
          <a:lstStyle/>
          <a:p>
            <a:r>
              <a:rPr lang="de-DE" dirty="0"/>
              <a:t>Die Art der Infrarotstrahlung gibt Auskunft über den Emitter der Strahlung</a:t>
            </a:r>
          </a:p>
          <a:p>
            <a:r>
              <a:rPr lang="de-DE" altLang="en-US" dirty="0"/>
              <a:t>Wellenlängen von 5-200 µm</a:t>
            </a:r>
          </a:p>
          <a:p>
            <a:r>
              <a:rPr lang="de-DE" altLang="en-US" dirty="0"/>
              <a:t>Temperaturen von 10-100 Kelvin</a:t>
            </a:r>
          </a:p>
          <a:p>
            <a:pPr marL="0" indent="0">
              <a:buNone/>
            </a:pPr>
            <a:r>
              <a:rPr lang="de-DE" altLang="en-US" dirty="0">
                <a:sym typeface="Wingdings" panose="05000000000000000000" pitchFamily="2" charset="2"/>
              </a:rPr>
              <a:t> Festkörper </a:t>
            </a:r>
            <a:br>
              <a:rPr lang="de-DE" altLang="en-US" dirty="0">
                <a:sym typeface="Wingdings" panose="05000000000000000000" pitchFamily="2" charset="2"/>
              </a:rPr>
            </a:br>
            <a:endParaRPr lang="de-DE" altLang="en-US" dirty="0">
              <a:sym typeface="Wingdings" panose="05000000000000000000" pitchFamily="2" charset="2"/>
            </a:endParaRPr>
          </a:p>
          <a:p>
            <a:pPr>
              <a:buFont typeface="Wingdings" panose="05000000000000000000" pitchFamily="2" charset="2"/>
              <a:buChar char="à"/>
            </a:pPr>
            <a:r>
              <a:rPr lang="de-DE" altLang="en-US" dirty="0">
                <a:sym typeface="Wingdings" panose="05000000000000000000" pitchFamily="2" charset="2"/>
              </a:rPr>
              <a:t>Staub</a:t>
            </a:r>
          </a:p>
          <a:p>
            <a:pPr lvl="1">
              <a:buFont typeface="Wingdings" panose="05000000000000000000" pitchFamily="2" charset="2"/>
              <a:buChar char="à"/>
            </a:pPr>
            <a:r>
              <a:rPr lang="de-DE" altLang="en-US" dirty="0">
                <a:sym typeface="Wingdings" panose="05000000000000000000" pitchFamily="2" charset="2"/>
              </a:rPr>
              <a:t>Silikate</a:t>
            </a:r>
          </a:p>
          <a:p>
            <a:pPr lvl="1">
              <a:buFont typeface="Wingdings" panose="05000000000000000000" pitchFamily="2" charset="2"/>
              <a:buChar char="à"/>
            </a:pPr>
            <a:r>
              <a:rPr lang="de-DE" altLang="en-US" dirty="0">
                <a:sym typeface="Wingdings" panose="05000000000000000000" pitchFamily="2" charset="2"/>
              </a:rPr>
              <a:t>Graphite</a:t>
            </a:r>
          </a:p>
          <a:p>
            <a:pPr lvl="1">
              <a:buFont typeface="Wingdings" panose="05000000000000000000" pitchFamily="2" charset="2"/>
              <a:buChar char="à"/>
            </a:pPr>
            <a:r>
              <a:rPr lang="de-DE" altLang="en-US" dirty="0">
                <a:sym typeface="Wingdings" panose="05000000000000000000" pitchFamily="2" charset="2"/>
              </a:rPr>
              <a:t>PAHs</a:t>
            </a:r>
            <a:endParaRPr lang="de-DE" altLang="en-US" dirty="0"/>
          </a:p>
        </p:txBody>
      </p:sp>
      <p:pic>
        <p:nvPicPr>
          <p:cNvPr id="4" name="Picture 4" descr="dust1"/>
          <p:cNvPicPr>
            <a:picLocks noChangeAspect="1" noChangeArrowheads="1"/>
          </p:cNvPicPr>
          <p:nvPr/>
        </p:nvPicPr>
        <p:blipFill>
          <a:blip r:embed="rId2"/>
          <a:srcRect/>
          <a:stretch>
            <a:fillRect/>
          </a:stretch>
        </p:blipFill>
        <p:spPr bwMode="auto">
          <a:xfrm>
            <a:off x="9114631" y="3891757"/>
            <a:ext cx="2930525" cy="2274887"/>
          </a:xfrm>
          <a:prstGeom prst="rect">
            <a:avLst/>
          </a:prstGeom>
          <a:noFill/>
          <a:ln w="9525">
            <a:solidFill>
              <a:srgbClr val="FFFF00"/>
            </a:solidFill>
            <a:miter lim="800000"/>
            <a:headEnd/>
            <a:tailEnd/>
          </a:ln>
        </p:spPr>
      </p:pic>
      <p:pic>
        <p:nvPicPr>
          <p:cNvPr id="6" name="Picture 6" descr="dustaggregates"/>
          <p:cNvPicPr>
            <a:picLocks noChangeAspect="1" noChangeArrowheads="1"/>
          </p:cNvPicPr>
          <p:nvPr/>
        </p:nvPicPr>
        <p:blipFill>
          <a:blip r:embed="rId3"/>
          <a:srcRect/>
          <a:stretch>
            <a:fillRect/>
          </a:stretch>
        </p:blipFill>
        <p:spPr bwMode="auto">
          <a:xfrm>
            <a:off x="6700798" y="4001294"/>
            <a:ext cx="2165350" cy="2165350"/>
          </a:xfrm>
          <a:prstGeom prst="rect">
            <a:avLst/>
          </a:prstGeom>
          <a:noFill/>
          <a:ln w="9525">
            <a:solidFill>
              <a:srgbClr val="FFFF00"/>
            </a:solidFill>
            <a:miter lim="800000"/>
            <a:headEnd/>
            <a:tailEnd/>
          </a:ln>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424" y="3156301"/>
            <a:ext cx="5780732" cy="3155599"/>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9856" y="2342183"/>
            <a:ext cx="6322144" cy="4515817"/>
          </a:xfrm>
          <a:prstGeom prst="rect">
            <a:avLst/>
          </a:prstGeom>
        </p:spPr>
      </p:pic>
      <p:pic>
        <p:nvPicPr>
          <p:cNvPr id="9" name="Grafik 8">
            <a:extLst>
              <a:ext uri="{FF2B5EF4-FFF2-40B4-BE49-F238E27FC236}">
                <a16:creationId xmlns:a16="http://schemas.microsoft.com/office/drawing/2014/main" id="{35A204D7-6EE8-4E78-810E-EB05252F09FF}"/>
              </a:ext>
            </a:extLst>
          </p:cNvPr>
          <p:cNvPicPr>
            <a:picLocks noChangeAspect="1"/>
          </p:cNvPicPr>
          <p:nvPr/>
        </p:nvPicPr>
        <p:blipFill>
          <a:blip r:embed="rId6"/>
          <a:stretch>
            <a:fillRect/>
          </a:stretch>
        </p:blipFill>
        <p:spPr>
          <a:xfrm>
            <a:off x="6570629" y="365125"/>
            <a:ext cx="1650124" cy="1650124"/>
          </a:xfrm>
          <a:prstGeom prst="rect">
            <a:avLst/>
          </a:prstGeom>
        </p:spPr>
      </p:pic>
      <p:pic>
        <p:nvPicPr>
          <p:cNvPr id="5" name="Picture 5" descr="interstellar_dust_grain_big"/>
          <p:cNvPicPr>
            <a:picLocks noChangeAspect="1" noChangeArrowheads="1"/>
          </p:cNvPicPr>
          <p:nvPr/>
        </p:nvPicPr>
        <p:blipFill>
          <a:blip r:embed="rId7"/>
          <a:srcRect/>
          <a:stretch>
            <a:fillRect/>
          </a:stretch>
        </p:blipFill>
        <p:spPr bwMode="auto">
          <a:xfrm>
            <a:off x="9634959" y="382004"/>
            <a:ext cx="1889867" cy="1633245"/>
          </a:xfrm>
          <a:prstGeom prst="rect">
            <a:avLst/>
          </a:prstGeom>
          <a:noFill/>
          <a:ln w="9525">
            <a:solidFill>
              <a:srgbClr val="FFFF00"/>
            </a:solidFill>
            <a:miter lim="800000"/>
            <a:headEnd/>
            <a:tailEnd/>
          </a:ln>
        </p:spPr>
      </p:pic>
      <p:sp>
        <p:nvSpPr>
          <p:cNvPr id="10" name="Pfeil: nach unten 9">
            <a:extLst>
              <a:ext uri="{FF2B5EF4-FFF2-40B4-BE49-F238E27FC236}">
                <a16:creationId xmlns:a16="http://schemas.microsoft.com/office/drawing/2014/main" id="{D0D76E09-CD6C-41A9-B4E0-20A338CF5748}"/>
              </a:ext>
            </a:extLst>
          </p:cNvPr>
          <p:cNvSpPr/>
          <p:nvPr/>
        </p:nvSpPr>
        <p:spPr>
          <a:xfrm>
            <a:off x="10405241" y="2112579"/>
            <a:ext cx="157656" cy="1124607"/>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unten 10">
            <a:extLst>
              <a:ext uri="{FF2B5EF4-FFF2-40B4-BE49-F238E27FC236}">
                <a16:creationId xmlns:a16="http://schemas.microsoft.com/office/drawing/2014/main" id="{A2F757A8-1022-4384-83A4-8B0AD2A06223}"/>
              </a:ext>
            </a:extLst>
          </p:cNvPr>
          <p:cNvSpPr/>
          <p:nvPr/>
        </p:nvSpPr>
        <p:spPr>
          <a:xfrm>
            <a:off x="7391682" y="2092453"/>
            <a:ext cx="157656" cy="1124607"/>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E5A3A83-F0CE-4323-96BA-13C5D2E7781B}"/>
              </a:ext>
            </a:extLst>
          </p:cNvPr>
          <p:cNvSpPr txBox="1"/>
          <p:nvPr/>
        </p:nvSpPr>
        <p:spPr>
          <a:xfrm>
            <a:off x="6796215" y="35203"/>
            <a:ext cx="987258" cy="369332"/>
          </a:xfrm>
          <a:prstGeom prst="rect">
            <a:avLst/>
          </a:prstGeom>
          <a:noFill/>
        </p:spPr>
        <p:txBody>
          <a:bodyPr wrap="none" rtlCol="0">
            <a:spAutoFit/>
          </a:bodyPr>
          <a:lstStyle/>
          <a:p>
            <a:r>
              <a:rPr lang="de-DE" dirty="0"/>
              <a:t>Coronen</a:t>
            </a:r>
          </a:p>
        </p:txBody>
      </p:sp>
    </p:spTree>
    <p:extLst>
      <p:ext uri="{BB962C8B-B14F-4D97-AF65-F5344CB8AC3E}">
        <p14:creationId xmlns:p14="http://schemas.microsoft.com/office/powerpoint/2010/main" val="13104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milkyway">
            <a:extLst>
              <a:ext uri="{FF2B5EF4-FFF2-40B4-BE49-F238E27FC236}">
                <a16:creationId xmlns:a16="http://schemas.microsoft.com/office/drawing/2014/main" id="{27657B71-D496-47AD-89D8-085FD6A21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8" y="54196"/>
            <a:ext cx="12174270" cy="7889436"/>
          </a:xfrm>
          <a:prstGeom prst="rect">
            <a:avLst/>
          </a:prstGeom>
          <a:noFill/>
          <a:extLst>
            <a:ext uri="{909E8E84-426E-40DD-AFC4-6F175D3DCCD1}">
              <a14:hiddenFill xmlns:a14="http://schemas.microsoft.com/office/drawing/2010/main">
                <a:solidFill>
                  <a:srgbClr val="FFFFFF"/>
                </a:solidFill>
              </a14:hiddenFill>
            </a:ext>
          </a:extLst>
        </p:spPr>
      </p:pic>
      <p:grpSp>
        <p:nvGrpSpPr>
          <p:cNvPr id="110600" name="Group 8">
            <a:extLst>
              <a:ext uri="{FF2B5EF4-FFF2-40B4-BE49-F238E27FC236}">
                <a16:creationId xmlns:a16="http://schemas.microsoft.com/office/drawing/2014/main" id="{9FA5E180-86B0-44AB-B2B1-F9B910900D4A}"/>
              </a:ext>
            </a:extLst>
          </p:cNvPr>
          <p:cNvGrpSpPr>
            <a:grpSpLocks/>
          </p:cNvGrpSpPr>
          <p:nvPr/>
        </p:nvGrpSpPr>
        <p:grpSpPr bwMode="auto">
          <a:xfrm>
            <a:off x="20638" y="54853"/>
            <a:ext cx="12171362" cy="7886532"/>
            <a:chOff x="793" y="1162"/>
            <a:chExt cx="4187" cy="2713"/>
          </a:xfrm>
        </p:grpSpPr>
        <p:pic>
          <p:nvPicPr>
            <p:cNvPr id="110597" name="Picture 5" descr="milkyway">
              <a:extLst>
                <a:ext uri="{FF2B5EF4-FFF2-40B4-BE49-F238E27FC236}">
                  <a16:creationId xmlns:a16="http://schemas.microsoft.com/office/drawing/2014/main" id="{DFAF2540-14BB-4404-90EA-3C33EB806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 y="1162"/>
              <a:ext cx="4187" cy="2713"/>
            </a:xfrm>
            <a:prstGeom prst="rect">
              <a:avLst/>
            </a:prstGeom>
            <a:noFill/>
            <a:extLst>
              <a:ext uri="{909E8E84-426E-40DD-AFC4-6F175D3DCCD1}">
                <a14:hiddenFill xmlns:a14="http://schemas.microsoft.com/office/drawing/2010/main">
                  <a:solidFill>
                    <a:srgbClr val="FFFFFF"/>
                  </a:solidFill>
                </a14:hiddenFill>
              </a:ext>
            </a:extLst>
          </p:spPr>
        </p:pic>
        <p:sp>
          <p:nvSpPr>
            <p:cNvPr id="110598" name="Text Box 6">
              <a:extLst>
                <a:ext uri="{FF2B5EF4-FFF2-40B4-BE49-F238E27FC236}">
                  <a16:creationId xmlns:a16="http://schemas.microsoft.com/office/drawing/2014/main" id="{4DBAB835-A1A9-403F-93C8-F5AF2155EA3D}"/>
                </a:ext>
              </a:extLst>
            </p:cNvPr>
            <p:cNvSpPr txBox="1">
              <a:spLocks noChangeArrowheads="1"/>
            </p:cNvSpPr>
            <p:nvPr/>
          </p:nvSpPr>
          <p:spPr bwMode="auto">
            <a:xfrm>
              <a:off x="4319" y="1262"/>
              <a:ext cx="2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solidFill>
                    <a:srgbClr val="FFFF00"/>
                  </a:solidFill>
                </a:rPr>
                <a:t>CO</a:t>
              </a:r>
            </a:p>
          </p:txBody>
        </p:sp>
        <p:sp>
          <p:nvSpPr>
            <p:cNvPr id="110599" name="Line 7">
              <a:extLst>
                <a:ext uri="{FF2B5EF4-FFF2-40B4-BE49-F238E27FC236}">
                  <a16:creationId xmlns:a16="http://schemas.microsoft.com/office/drawing/2014/main" id="{753A5A57-7D5F-43FF-AE92-B9861D8CFF58}"/>
                </a:ext>
              </a:extLst>
            </p:cNvPr>
            <p:cNvSpPr>
              <a:spLocks noChangeShapeType="1"/>
            </p:cNvSpPr>
            <p:nvPr/>
          </p:nvSpPr>
          <p:spPr bwMode="auto">
            <a:xfrm flipH="1">
              <a:off x="4150" y="1434"/>
              <a:ext cx="182" cy="91"/>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10594" name="Rectangle 2">
            <a:extLst>
              <a:ext uri="{FF2B5EF4-FFF2-40B4-BE49-F238E27FC236}">
                <a16:creationId xmlns:a16="http://schemas.microsoft.com/office/drawing/2014/main" id="{6690EE0B-3E17-433D-91AA-D10CE6CD479E}"/>
              </a:ext>
            </a:extLst>
          </p:cNvPr>
          <p:cNvSpPr>
            <a:spLocks noGrp="1" noChangeArrowheads="1"/>
          </p:cNvSpPr>
          <p:nvPr>
            <p:ph type="title"/>
          </p:nvPr>
        </p:nvSpPr>
        <p:spPr/>
        <p:txBody>
          <a:bodyPr/>
          <a:lstStyle/>
          <a:p>
            <a:r>
              <a:rPr lang="de-DE" altLang="de-DE" sz="3200">
                <a:solidFill>
                  <a:srgbClr val="FFFF00"/>
                </a:solidFill>
                <a:latin typeface="Tahoma" panose="020B0604030504040204" pitchFamily="34" charset="0"/>
              </a:rPr>
              <a:t>Staub und Molekülwolken Hand in Hand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de-DE" dirty="0"/>
              <a:t>(</a:t>
            </a:r>
            <a:r>
              <a:rPr lang="de-DE" dirty="0" err="1"/>
              <a:t>Un</a:t>
            </a:r>
            <a:r>
              <a:rPr lang="de-DE" dirty="0"/>
              <a:t>)durchsichtig und reich an Molekülen</a:t>
            </a:r>
          </a:p>
        </p:txBody>
      </p:sp>
      <p:sp>
        <p:nvSpPr>
          <p:cNvPr id="2" name="Inhaltsplatzhalter 1"/>
          <p:cNvSpPr>
            <a:spLocks noGrp="1"/>
          </p:cNvSpPr>
          <p:nvPr>
            <p:ph idx="1"/>
          </p:nvPr>
        </p:nvSpPr>
        <p:spPr/>
        <p:txBody>
          <a:bodyPr/>
          <a:lstStyle/>
          <a:p>
            <a:endParaRPr lang="de-DE" dirty="0"/>
          </a:p>
        </p:txBody>
      </p:sp>
      <p:pic>
        <p:nvPicPr>
          <p:cNvPr id="93187" name="Picture 3" descr="B68-phot-02c-01-normal"/>
          <p:cNvPicPr>
            <a:picLocks noChangeAspect="1" noChangeArrowheads="1"/>
          </p:cNvPicPr>
          <p:nvPr/>
        </p:nvPicPr>
        <p:blipFill>
          <a:blip r:embed="rId3"/>
          <a:srcRect/>
          <a:stretch>
            <a:fillRect/>
          </a:stretch>
        </p:blipFill>
        <p:spPr bwMode="auto">
          <a:xfrm>
            <a:off x="2279650" y="1773238"/>
            <a:ext cx="7632700" cy="4895850"/>
          </a:xfrm>
          <a:prstGeom prst="rect">
            <a:avLst/>
          </a:prstGeom>
          <a:noFill/>
          <a:ln w="9525">
            <a:noFill/>
            <a:miter lim="800000"/>
            <a:headEnd/>
            <a:tailEnd/>
          </a:ln>
        </p:spPr>
      </p:pic>
      <p:sp>
        <p:nvSpPr>
          <p:cNvPr id="93188" name="Text Box 4"/>
          <p:cNvSpPr txBox="1">
            <a:spLocks noChangeArrowheads="1"/>
          </p:cNvSpPr>
          <p:nvPr/>
        </p:nvSpPr>
        <p:spPr bwMode="auto">
          <a:xfrm>
            <a:off x="2495550" y="1412876"/>
            <a:ext cx="7278688" cy="366713"/>
          </a:xfrm>
          <a:prstGeom prst="rect">
            <a:avLst/>
          </a:prstGeom>
          <a:noFill/>
          <a:ln w="9525">
            <a:noFill/>
            <a:miter lim="800000"/>
            <a:headEnd/>
            <a:tailEnd/>
          </a:ln>
          <a:effectLst/>
        </p:spPr>
        <p:txBody>
          <a:bodyPr wrap="none">
            <a:spAutoFit/>
          </a:bodyPr>
          <a:lstStyle/>
          <a:p>
            <a:r>
              <a:rPr lang="en-US">
                <a:latin typeface="Tahoma" pitchFamily="34" charset="0"/>
              </a:rPr>
              <a:t>optisch                                                                               infrarot</a:t>
            </a:r>
            <a:endParaRPr lang="de-DE">
              <a:latin typeface="Tahoma" pitchFamily="34" charset="0"/>
            </a:endParaRPr>
          </a:p>
        </p:txBody>
      </p:sp>
      <p:pic>
        <p:nvPicPr>
          <p:cNvPr id="93189" name="Picture 5" descr="phot-29c-99-normal copy"/>
          <p:cNvPicPr>
            <a:picLocks noChangeAspect="1" noChangeArrowheads="1"/>
          </p:cNvPicPr>
          <p:nvPr/>
        </p:nvPicPr>
        <p:blipFill>
          <a:blip r:embed="rId4"/>
          <a:srcRect/>
          <a:stretch>
            <a:fillRect/>
          </a:stretch>
        </p:blipFill>
        <p:spPr bwMode="auto">
          <a:xfrm>
            <a:off x="2424113" y="2060575"/>
            <a:ext cx="2889250" cy="3024188"/>
          </a:xfrm>
          <a:prstGeom prst="rect">
            <a:avLst/>
          </a:prstGeom>
          <a:noFill/>
        </p:spPr>
      </p:pic>
      <p:sp>
        <p:nvSpPr>
          <p:cNvPr id="93191" name="Text Box 7"/>
          <p:cNvSpPr txBox="1">
            <a:spLocks noChangeArrowheads="1"/>
          </p:cNvSpPr>
          <p:nvPr/>
        </p:nvSpPr>
        <p:spPr bwMode="auto">
          <a:xfrm>
            <a:off x="4440239" y="1412875"/>
            <a:ext cx="667234" cy="369332"/>
          </a:xfrm>
          <a:prstGeom prst="rect">
            <a:avLst/>
          </a:prstGeom>
          <a:noFill/>
          <a:ln w="9525">
            <a:noFill/>
            <a:miter lim="800000"/>
            <a:headEnd/>
            <a:tailEnd/>
          </a:ln>
          <a:effectLst/>
        </p:spPr>
        <p:txBody>
          <a:bodyPr wrap="none">
            <a:spAutoFit/>
          </a:bodyPr>
          <a:lstStyle/>
          <a:p>
            <a:r>
              <a:rPr lang="de-DE" dirty="0" err="1"/>
              <a:t>radio</a:t>
            </a:r>
            <a:endParaRPr lang="de-DE" dirty="0"/>
          </a:p>
        </p:txBody>
      </p:sp>
      <p:cxnSp>
        <p:nvCxnSpPr>
          <p:cNvPr id="4" name="Gerade Verbindung mit Pfeil 3">
            <a:extLst>
              <a:ext uri="{FF2B5EF4-FFF2-40B4-BE49-F238E27FC236}">
                <a16:creationId xmlns:a16="http://schemas.microsoft.com/office/drawing/2014/main" id="{1BF27DB5-EFE0-421B-B47B-F42E6BFCA5E2}"/>
              </a:ext>
            </a:extLst>
          </p:cNvPr>
          <p:cNvCxnSpPr>
            <a:cxnSpLocks/>
            <a:stCxn id="5" idx="3"/>
          </p:cNvCxnSpPr>
          <p:nvPr/>
        </p:nvCxnSpPr>
        <p:spPr>
          <a:xfrm>
            <a:off x="2005555" y="3059500"/>
            <a:ext cx="1893345" cy="1409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FE312CD7-5EFC-4F77-8578-1D90363BC6F9}"/>
              </a:ext>
            </a:extLst>
          </p:cNvPr>
          <p:cNvSpPr txBox="1"/>
          <p:nvPr/>
        </p:nvSpPr>
        <p:spPr>
          <a:xfrm>
            <a:off x="40786" y="2459335"/>
            <a:ext cx="1964769" cy="1200329"/>
          </a:xfrm>
          <a:prstGeom prst="rect">
            <a:avLst/>
          </a:prstGeom>
          <a:noFill/>
        </p:spPr>
        <p:txBody>
          <a:bodyPr wrap="none" rtlCol="0">
            <a:spAutoFit/>
          </a:bodyPr>
          <a:lstStyle/>
          <a:p>
            <a:r>
              <a:rPr lang="de-DE" sz="2400" dirty="0">
                <a:solidFill>
                  <a:srgbClr val="C00000"/>
                </a:solidFill>
              </a:rPr>
              <a:t>Spektraler</a:t>
            </a:r>
            <a:br>
              <a:rPr lang="de-DE" sz="2400" dirty="0">
                <a:solidFill>
                  <a:srgbClr val="C00000"/>
                </a:solidFill>
              </a:rPr>
            </a:br>
            <a:r>
              <a:rPr lang="de-DE" sz="2400" dirty="0">
                <a:solidFill>
                  <a:srgbClr val="C00000"/>
                </a:solidFill>
              </a:rPr>
              <a:t>Fingerabdruck</a:t>
            </a:r>
            <a:br>
              <a:rPr lang="de-DE" sz="2400" dirty="0">
                <a:solidFill>
                  <a:srgbClr val="C00000"/>
                </a:solidFill>
              </a:rPr>
            </a:br>
            <a:r>
              <a:rPr lang="de-DE" sz="2400" dirty="0">
                <a:solidFill>
                  <a:srgbClr val="C00000"/>
                </a:solidFill>
              </a:rPr>
              <a:t>von CO</a:t>
            </a:r>
          </a:p>
        </p:txBody>
      </p:sp>
    </p:spTree>
    <p:extLst>
      <p:ext uri="{BB962C8B-B14F-4D97-AF65-F5344CB8AC3E}">
        <p14:creationId xmlns:p14="http://schemas.microsoft.com/office/powerpoint/2010/main" val="12424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31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1"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8D146-3468-41EA-BF65-7D76878F2BDF}"/>
              </a:ext>
            </a:extLst>
          </p:cNvPr>
          <p:cNvSpPr>
            <a:spLocks noGrp="1"/>
          </p:cNvSpPr>
          <p:nvPr>
            <p:ph type="title"/>
          </p:nvPr>
        </p:nvSpPr>
        <p:spPr/>
        <p:txBody>
          <a:bodyPr/>
          <a:lstStyle/>
          <a:p>
            <a:r>
              <a:rPr lang="de-DE" dirty="0"/>
              <a:t>Frühzeitliche Astronomie</a:t>
            </a:r>
          </a:p>
        </p:txBody>
      </p:sp>
      <p:sp>
        <p:nvSpPr>
          <p:cNvPr id="3" name="Inhaltsplatzhalter 2">
            <a:extLst>
              <a:ext uri="{FF2B5EF4-FFF2-40B4-BE49-F238E27FC236}">
                <a16:creationId xmlns:a16="http://schemas.microsoft.com/office/drawing/2014/main" id="{687AD141-FB9A-48F9-BFF1-9319A168F7CA}"/>
              </a:ext>
            </a:extLst>
          </p:cNvPr>
          <p:cNvSpPr>
            <a:spLocks noGrp="1"/>
          </p:cNvSpPr>
          <p:nvPr>
            <p:ph idx="1"/>
          </p:nvPr>
        </p:nvSpPr>
        <p:spPr/>
        <p:txBody>
          <a:bodyPr/>
          <a:lstStyle/>
          <a:p>
            <a:r>
              <a:rPr lang="de-DE" dirty="0"/>
              <a:t>Anfänglich stehen Sterne und Planeten im Zentrum der Aufmerksamkeit (sichtbar mit bloßem Auge)</a:t>
            </a:r>
          </a:p>
          <a:p>
            <a:r>
              <a:rPr lang="de-DE" dirty="0"/>
              <a:t>Astronomie (griechisch: </a:t>
            </a:r>
            <a:r>
              <a:rPr lang="de-DE" i="1" dirty="0"/>
              <a:t>Gesetz der Sterne</a:t>
            </a:r>
            <a:r>
              <a:rPr lang="de-DE" dirty="0"/>
              <a:t>)</a:t>
            </a:r>
          </a:p>
          <a:p>
            <a:pPr lvl="1"/>
            <a:r>
              <a:rPr lang="de-DE" dirty="0"/>
              <a:t>Kult &amp; Religion</a:t>
            </a:r>
          </a:p>
          <a:p>
            <a:pPr lvl="1"/>
            <a:r>
              <a:rPr lang="de-DE" dirty="0"/>
              <a:t>Kalender (Landwirtschaft, …)</a:t>
            </a:r>
          </a:p>
          <a:p>
            <a:pPr lvl="1"/>
            <a:r>
              <a:rPr lang="de-DE" dirty="0"/>
              <a:t>Zeitmessung</a:t>
            </a:r>
          </a:p>
          <a:p>
            <a:pPr lvl="1"/>
            <a:r>
              <a:rPr lang="de-DE" dirty="0"/>
              <a:t>Navigation</a:t>
            </a:r>
          </a:p>
          <a:p>
            <a:pPr lvl="1"/>
            <a:r>
              <a:rPr lang="de-DE" dirty="0"/>
              <a:t>Astrologie</a:t>
            </a:r>
          </a:p>
        </p:txBody>
      </p:sp>
    </p:spTree>
    <p:extLst>
      <p:ext uri="{BB962C8B-B14F-4D97-AF65-F5344CB8AC3E}">
        <p14:creationId xmlns:p14="http://schemas.microsoft.com/office/powerpoint/2010/main" val="1274120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B7AD158-2587-4508-A022-25D41CE0EB89}"/>
              </a:ext>
            </a:extLst>
          </p:cNvPr>
          <p:cNvSpPr>
            <a:spLocks noGrp="1" noChangeArrowheads="1"/>
          </p:cNvSpPr>
          <p:nvPr>
            <p:ph type="title"/>
          </p:nvPr>
        </p:nvSpPr>
        <p:spPr/>
        <p:txBody>
          <a:bodyPr/>
          <a:lstStyle/>
          <a:p>
            <a:r>
              <a:rPr lang="de-DE" altLang="de-DE"/>
              <a:t>Astrochemischer Zeitstrahl</a:t>
            </a:r>
          </a:p>
        </p:txBody>
      </p:sp>
      <p:grpSp>
        <p:nvGrpSpPr>
          <p:cNvPr id="49195" name="Group 43">
            <a:extLst>
              <a:ext uri="{FF2B5EF4-FFF2-40B4-BE49-F238E27FC236}">
                <a16:creationId xmlns:a16="http://schemas.microsoft.com/office/drawing/2014/main" id="{9462984C-779F-44D1-8014-6222CD6EA65A}"/>
              </a:ext>
            </a:extLst>
          </p:cNvPr>
          <p:cNvGrpSpPr>
            <a:grpSpLocks/>
          </p:cNvGrpSpPr>
          <p:nvPr/>
        </p:nvGrpSpPr>
        <p:grpSpPr bwMode="auto">
          <a:xfrm>
            <a:off x="1449388" y="2144714"/>
            <a:ext cx="10260013" cy="3557587"/>
            <a:chOff x="-47" y="1661"/>
            <a:chExt cx="6463" cy="2241"/>
          </a:xfrm>
        </p:grpSpPr>
        <p:sp>
          <p:nvSpPr>
            <p:cNvPr id="49156" name="Line 4">
              <a:extLst>
                <a:ext uri="{FF2B5EF4-FFF2-40B4-BE49-F238E27FC236}">
                  <a16:creationId xmlns:a16="http://schemas.microsoft.com/office/drawing/2014/main" id="{02EDCBDA-642F-4AC2-8A50-E1CEC9DF69D7}"/>
                </a:ext>
              </a:extLst>
            </p:cNvPr>
            <p:cNvSpPr>
              <a:spLocks noChangeShapeType="1"/>
            </p:cNvSpPr>
            <p:nvPr/>
          </p:nvSpPr>
          <p:spPr bwMode="auto">
            <a:xfrm>
              <a:off x="148" y="3666"/>
              <a:ext cx="6268" cy="11"/>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57" name="Line 5">
              <a:extLst>
                <a:ext uri="{FF2B5EF4-FFF2-40B4-BE49-F238E27FC236}">
                  <a16:creationId xmlns:a16="http://schemas.microsoft.com/office/drawing/2014/main" id="{B9EFEA8B-A260-4CC6-9977-A4DB6CE76A65}"/>
                </a:ext>
              </a:extLst>
            </p:cNvPr>
            <p:cNvSpPr>
              <a:spLocks noChangeShapeType="1"/>
            </p:cNvSpPr>
            <p:nvPr/>
          </p:nvSpPr>
          <p:spPr bwMode="auto">
            <a:xfrm>
              <a:off x="193"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58" name="Line 6">
              <a:extLst>
                <a:ext uri="{FF2B5EF4-FFF2-40B4-BE49-F238E27FC236}">
                  <a16:creationId xmlns:a16="http://schemas.microsoft.com/office/drawing/2014/main" id="{B0D0A626-7DCC-49B3-8F6E-65EE5ECC3CBB}"/>
                </a:ext>
              </a:extLst>
            </p:cNvPr>
            <p:cNvSpPr>
              <a:spLocks noChangeShapeType="1"/>
            </p:cNvSpPr>
            <p:nvPr/>
          </p:nvSpPr>
          <p:spPr bwMode="auto">
            <a:xfrm>
              <a:off x="420"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60" name="Text Box 8">
              <a:extLst>
                <a:ext uri="{FF2B5EF4-FFF2-40B4-BE49-F238E27FC236}">
                  <a16:creationId xmlns:a16="http://schemas.microsoft.com/office/drawing/2014/main" id="{760031F3-599A-45B5-93AB-3F3B149703E5}"/>
                </a:ext>
              </a:extLst>
            </p:cNvPr>
            <p:cNvSpPr txBox="1">
              <a:spLocks noChangeArrowheads="1"/>
            </p:cNvSpPr>
            <p:nvPr/>
          </p:nvSpPr>
          <p:spPr bwMode="auto">
            <a:xfrm>
              <a:off x="-47" y="3710"/>
              <a:ext cx="529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a:latin typeface="Arial" panose="020B0604020202020204" pitchFamily="34" charset="0"/>
                </a:rPr>
                <a:t>1937 1940            1963              1968  1969  1970 1971         1985  1989      1997   2000   2001        2005</a:t>
              </a:r>
            </a:p>
          </p:txBody>
        </p:sp>
        <p:sp>
          <p:nvSpPr>
            <p:cNvPr id="49162" name="Line 10">
              <a:extLst>
                <a:ext uri="{FF2B5EF4-FFF2-40B4-BE49-F238E27FC236}">
                  <a16:creationId xmlns:a16="http://schemas.microsoft.com/office/drawing/2014/main" id="{02C7E224-BBD2-4E32-A4BF-6502A236B159}"/>
                </a:ext>
              </a:extLst>
            </p:cNvPr>
            <p:cNvSpPr>
              <a:spLocks noChangeShapeType="1"/>
            </p:cNvSpPr>
            <p:nvPr/>
          </p:nvSpPr>
          <p:spPr bwMode="auto">
            <a:xfrm>
              <a:off x="1055"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65" name="Line 13">
              <a:extLst>
                <a:ext uri="{FF2B5EF4-FFF2-40B4-BE49-F238E27FC236}">
                  <a16:creationId xmlns:a16="http://schemas.microsoft.com/office/drawing/2014/main" id="{BC22EEB1-F37B-425E-B2AB-D28010EECF25}"/>
                </a:ext>
              </a:extLst>
            </p:cNvPr>
            <p:cNvSpPr>
              <a:spLocks noChangeShapeType="1"/>
            </p:cNvSpPr>
            <p:nvPr/>
          </p:nvSpPr>
          <p:spPr bwMode="auto">
            <a:xfrm>
              <a:off x="1780"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66" name="Line 14">
              <a:extLst>
                <a:ext uri="{FF2B5EF4-FFF2-40B4-BE49-F238E27FC236}">
                  <a16:creationId xmlns:a16="http://schemas.microsoft.com/office/drawing/2014/main" id="{7851EE2D-54E5-4519-A0D3-1874C987E13C}"/>
                </a:ext>
              </a:extLst>
            </p:cNvPr>
            <p:cNvSpPr>
              <a:spLocks noChangeShapeType="1"/>
            </p:cNvSpPr>
            <p:nvPr/>
          </p:nvSpPr>
          <p:spPr bwMode="auto">
            <a:xfrm>
              <a:off x="2053"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67" name="Line 15">
              <a:extLst>
                <a:ext uri="{FF2B5EF4-FFF2-40B4-BE49-F238E27FC236}">
                  <a16:creationId xmlns:a16="http://schemas.microsoft.com/office/drawing/2014/main" id="{50026EA3-D0E4-406A-A3A8-39BA26C9DA0C}"/>
                </a:ext>
              </a:extLst>
            </p:cNvPr>
            <p:cNvSpPr>
              <a:spLocks noChangeShapeType="1"/>
            </p:cNvSpPr>
            <p:nvPr/>
          </p:nvSpPr>
          <p:spPr bwMode="auto">
            <a:xfrm>
              <a:off x="2325"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68" name="Line 16">
              <a:extLst>
                <a:ext uri="{FF2B5EF4-FFF2-40B4-BE49-F238E27FC236}">
                  <a16:creationId xmlns:a16="http://schemas.microsoft.com/office/drawing/2014/main" id="{D349A8E7-1C51-4A4A-B892-123937FA4020}"/>
                </a:ext>
              </a:extLst>
            </p:cNvPr>
            <p:cNvSpPr>
              <a:spLocks noChangeShapeType="1"/>
            </p:cNvSpPr>
            <p:nvPr/>
          </p:nvSpPr>
          <p:spPr bwMode="auto">
            <a:xfrm>
              <a:off x="2597"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69" name="Line 17">
              <a:extLst>
                <a:ext uri="{FF2B5EF4-FFF2-40B4-BE49-F238E27FC236}">
                  <a16:creationId xmlns:a16="http://schemas.microsoft.com/office/drawing/2014/main" id="{B93D4B16-F639-499B-B747-E056338DEDA3}"/>
                </a:ext>
              </a:extLst>
            </p:cNvPr>
            <p:cNvSpPr>
              <a:spLocks noChangeShapeType="1"/>
            </p:cNvSpPr>
            <p:nvPr/>
          </p:nvSpPr>
          <p:spPr bwMode="auto">
            <a:xfrm>
              <a:off x="3141" y="3620"/>
              <a:ext cx="0" cy="91"/>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76" name="Line 24">
              <a:extLst>
                <a:ext uri="{FF2B5EF4-FFF2-40B4-BE49-F238E27FC236}">
                  <a16:creationId xmlns:a16="http://schemas.microsoft.com/office/drawing/2014/main" id="{F2F67BC1-DDAD-4785-9824-6F19BD488DB8}"/>
                </a:ext>
              </a:extLst>
            </p:cNvPr>
            <p:cNvSpPr>
              <a:spLocks noChangeShapeType="1"/>
            </p:cNvSpPr>
            <p:nvPr/>
          </p:nvSpPr>
          <p:spPr bwMode="auto">
            <a:xfrm>
              <a:off x="3459" y="3620"/>
              <a:ext cx="0" cy="9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77" name="Line 25">
              <a:extLst>
                <a:ext uri="{FF2B5EF4-FFF2-40B4-BE49-F238E27FC236}">
                  <a16:creationId xmlns:a16="http://schemas.microsoft.com/office/drawing/2014/main" id="{78A028BD-664A-4A17-9682-D067581A19DA}"/>
                </a:ext>
              </a:extLst>
            </p:cNvPr>
            <p:cNvSpPr>
              <a:spLocks noChangeShapeType="1"/>
            </p:cNvSpPr>
            <p:nvPr/>
          </p:nvSpPr>
          <p:spPr bwMode="auto">
            <a:xfrm>
              <a:off x="3867" y="3620"/>
              <a:ext cx="0" cy="9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78" name="Line 26">
              <a:extLst>
                <a:ext uri="{FF2B5EF4-FFF2-40B4-BE49-F238E27FC236}">
                  <a16:creationId xmlns:a16="http://schemas.microsoft.com/office/drawing/2014/main" id="{7D796DE6-1867-4D9C-AAD9-9BA7366FD070}"/>
                </a:ext>
              </a:extLst>
            </p:cNvPr>
            <p:cNvSpPr>
              <a:spLocks noChangeShapeType="1"/>
            </p:cNvSpPr>
            <p:nvPr/>
          </p:nvSpPr>
          <p:spPr bwMode="auto">
            <a:xfrm>
              <a:off x="4230" y="3620"/>
              <a:ext cx="0" cy="9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79" name="Line 27">
              <a:extLst>
                <a:ext uri="{FF2B5EF4-FFF2-40B4-BE49-F238E27FC236}">
                  <a16:creationId xmlns:a16="http://schemas.microsoft.com/office/drawing/2014/main" id="{6C1FFC14-4329-4654-BA3D-DB37527293EC}"/>
                </a:ext>
              </a:extLst>
            </p:cNvPr>
            <p:cNvSpPr>
              <a:spLocks noChangeShapeType="1"/>
            </p:cNvSpPr>
            <p:nvPr/>
          </p:nvSpPr>
          <p:spPr bwMode="auto">
            <a:xfrm>
              <a:off x="4547" y="3620"/>
              <a:ext cx="0" cy="9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80" name="Line 28">
              <a:extLst>
                <a:ext uri="{FF2B5EF4-FFF2-40B4-BE49-F238E27FC236}">
                  <a16:creationId xmlns:a16="http://schemas.microsoft.com/office/drawing/2014/main" id="{C96F111C-BCB0-4FF2-B533-EA3BA24DD2A8}"/>
                </a:ext>
              </a:extLst>
            </p:cNvPr>
            <p:cNvSpPr>
              <a:spLocks noChangeShapeType="1"/>
            </p:cNvSpPr>
            <p:nvPr/>
          </p:nvSpPr>
          <p:spPr bwMode="auto">
            <a:xfrm>
              <a:off x="5046" y="3620"/>
              <a:ext cx="0" cy="9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181" name="Text Box 29">
              <a:extLst>
                <a:ext uri="{FF2B5EF4-FFF2-40B4-BE49-F238E27FC236}">
                  <a16:creationId xmlns:a16="http://schemas.microsoft.com/office/drawing/2014/main" id="{EF6E6125-7522-4857-A4E2-727C14F83516}"/>
                </a:ext>
              </a:extLst>
            </p:cNvPr>
            <p:cNvSpPr txBox="1">
              <a:spLocks noChangeArrowheads="1"/>
            </p:cNvSpPr>
            <p:nvPr/>
          </p:nvSpPr>
          <p:spPr bwMode="auto">
            <a:xfrm rot="-2804142">
              <a:off x="328" y="3315"/>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CN</a:t>
              </a:r>
            </a:p>
          </p:txBody>
        </p:sp>
        <p:sp>
          <p:nvSpPr>
            <p:cNvPr id="49182" name="Text Box 30">
              <a:extLst>
                <a:ext uri="{FF2B5EF4-FFF2-40B4-BE49-F238E27FC236}">
                  <a16:creationId xmlns:a16="http://schemas.microsoft.com/office/drawing/2014/main" id="{04FF4951-2F83-4742-8AF9-9FDB26871D93}"/>
                </a:ext>
              </a:extLst>
            </p:cNvPr>
            <p:cNvSpPr txBox="1">
              <a:spLocks noChangeArrowheads="1"/>
            </p:cNvSpPr>
            <p:nvPr/>
          </p:nvSpPr>
          <p:spPr bwMode="auto">
            <a:xfrm rot="-2804142">
              <a:off x="102" y="3315"/>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CH</a:t>
              </a:r>
            </a:p>
          </p:txBody>
        </p:sp>
        <p:sp>
          <p:nvSpPr>
            <p:cNvPr id="49183" name="Text Box 31">
              <a:extLst>
                <a:ext uri="{FF2B5EF4-FFF2-40B4-BE49-F238E27FC236}">
                  <a16:creationId xmlns:a16="http://schemas.microsoft.com/office/drawing/2014/main" id="{83A710E7-8518-40FB-97CC-337D2C24452C}"/>
                </a:ext>
              </a:extLst>
            </p:cNvPr>
            <p:cNvSpPr txBox="1">
              <a:spLocks noChangeArrowheads="1"/>
            </p:cNvSpPr>
            <p:nvPr/>
          </p:nvSpPr>
          <p:spPr bwMode="auto">
            <a:xfrm rot="-2804142">
              <a:off x="963" y="3313"/>
              <a:ext cx="3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a:latin typeface="Arial" panose="020B0604020202020204" pitchFamily="34" charset="0"/>
                </a:rPr>
                <a:t>OH</a:t>
              </a:r>
            </a:p>
          </p:txBody>
        </p:sp>
        <p:sp>
          <p:nvSpPr>
            <p:cNvPr id="49184" name="Text Box 32">
              <a:extLst>
                <a:ext uri="{FF2B5EF4-FFF2-40B4-BE49-F238E27FC236}">
                  <a16:creationId xmlns:a16="http://schemas.microsoft.com/office/drawing/2014/main" id="{B69950D1-691C-4751-8D9C-6E0FDF741ECC}"/>
                </a:ext>
              </a:extLst>
            </p:cNvPr>
            <p:cNvSpPr txBox="1">
              <a:spLocks noChangeArrowheads="1"/>
            </p:cNvSpPr>
            <p:nvPr/>
          </p:nvSpPr>
          <p:spPr bwMode="auto">
            <a:xfrm rot="-2804142">
              <a:off x="1569" y="3041"/>
              <a:ext cx="10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NH</a:t>
              </a:r>
              <a:r>
                <a:rPr lang="de-DE" altLang="de-DE" baseline="-25000">
                  <a:latin typeface="Arial" panose="020B0604020202020204" pitchFamily="34" charset="0"/>
                </a:rPr>
                <a:t>3 </a:t>
              </a:r>
              <a:r>
                <a:rPr lang="de-DE" altLang="de-DE">
                  <a:latin typeface="Arial" panose="020B0604020202020204" pitchFamily="34" charset="0"/>
                </a:rPr>
                <a:t>Ammoniak</a:t>
              </a:r>
            </a:p>
          </p:txBody>
        </p:sp>
        <p:sp>
          <p:nvSpPr>
            <p:cNvPr id="49185" name="Text Box 33">
              <a:extLst>
                <a:ext uri="{FF2B5EF4-FFF2-40B4-BE49-F238E27FC236}">
                  <a16:creationId xmlns:a16="http://schemas.microsoft.com/office/drawing/2014/main" id="{76A4316A-08BE-4414-9FEF-C9B2E26569C8}"/>
                </a:ext>
              </a:extLst>
            </p:cNvPr>
            <p:cNvSpPr txBox="1">
              <a:spLocks noChangeArrowheads="1"/>
            </p:cNvSpPr>
            <p:nvPr/>
          </p:nvSpPr>
          <p:spPr bwMode="auto">
            <a:xfrm rot="-2804142">
              <a:off x="1780" y="2937"/>
              <a:ext cx="136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H</a:t>
              </a:r>
              <a:r>
                <a:rPr lang="de-DE" altLang="de-DE" baseline="-25000">
                  <a:latin typeface="Arial" panose="020B0604020202020204" pitchFamily="34" charset="0"/>
                </a:rPr>
                <a:t>2</a:t>
              </a:r>
              <a:r>
                <a:rPr lang="de-DE" altLang="de-DE">
                  <a:latin typeface="Arial" panose="020B0604020202020204" pitchFamily="34" charset="0"/>
                </a:rPr>
                <a:t>CO Formaldehyd</a:t>
              </a:r>
              <a:endParaRPr lang="de-DE" altLang="de-DE" baseline="-25000">
                <a:latin typeface="Arial" panose="020B0604020202020204" pitchFamily="34" charset="0"/>
              </a:endParaRPr>
            </a:p>
          </p:txBody>
        </p:sp>
        <p:sp>
          <p:nvSpPr>
            <p:cNvPr id="49186" name="Text Box 34">
              <a:extLst>
                <a:ext uri="{FF2B5EF4-FFF2-40B4-BE49-F238E27FC236}">
                  <a16:creationId xmlns:a16="http://schemas.microsoft.com/office/drawing/2014/main" id="{B00E1527-38DD-4471-8660-F20AD08C0038}"/>
                </a:ext>
              </a:extLst>
            </p:cNvPr>
            <p:cNvSpPr txBox="1">
              <a:spLocks noChangeArrowheads="1"/>
            </p:cNvSpPr>
            <p:nvPr/>
          </p:nvSpPr>
          <p:spPr bwMode="auto">
            <a:xfrm rot="-2804142">
              <a:off x="2113" y="3025"/>
              <a:ext cx="112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a:latin typeface="Arial" panose="020B0604020202020204" pitchFamily="34" charset="0"/>
                </a:rPr>
                <a:t>CO, H</a:t>
              </a:r>
              <a:r>
                <a:rPr lang="de-DE" altLang="de-DE" baseline="-25000" dirty="0">
                  <a:latin typeface="Arial" panose="020B0604020202020204" pitchFamily="34" charset="0"/>
                </a:rPr>
                <a:t>2</a:t>
              </a:r>
              <a:r>
                <a:rPr lang="de-DE" altLang="de-DE" dirty="0">
                  <a:latin typeface="Arial" panose="020B0604020202020204" pitchFamily="34" charset="0"/>
                </a:rPr>
                <a:t>, CH</a:t>
              </a:r>
              <a:r>
                <a:rPr lang="de-DE" altLang="de-DE" baseline="-25000" dirty="0">
                  <a:latin typeface="Arial" panose="020B0604020202020204" pitchFamily="34" charset="0"/>
                </a:rPr>
                <a:t>3</a:t>
              </a:r>
              <a:r>
                <a:rPr lang="de-DE" altLang="de-DE" dirty="0">
                  <a:latin typeface="Arial" panose="020B0604020202020204" pitchFamily="34" charset="0"/>
                </a:rPr>
                <a:t>OH</a:t>
              </a:r>
              <a:endParaRPr lang="de-DE" altLang="de-DE" baseline="-25000" dirty="0">
                <a:latin typeface="Arial" panose="020B0604020202020204" pitchFamily="34" charset="0"/>
              </a:endParaRPr>
            </a:p>
          </p:txBody>
        </p:sp>
        <p:sp>
          <p:nvSpPr>
            <p:cNvPr id="49187" name="Text Box 35">
              <a:extLst>
                <a:ext uri="{FF2B5EF4-FFF2-40B4-BE49-F238E27FC236}">
                  <a16:creationId xmlns:a16="http://schemas.microsoft.com/office/drawing/2014/main" id="{9F8A1EDC-ABBA-496B-AA17-FEE6558A66CB}"/>
                </a:ext>
              </a:extLst>
            </p:cNvPr>
            <p:cNvSpPr txBox="1">
              <a:spLocks noChangeArrowheads="1"/>
            </p:cNvSpPr>
            <p:nvPr/>
          </p:nvSpPr>
          <p:spPr bwMode="auto">
            <a:xfrm rot="-2804142">
              <a:off x="2224" y="2667"/>
              <a:ext cx="211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HC</a:t>
              </a:r>
              <a:r>
                <a:rPr lang="de-DE" altLang="de-DE" baseline="-25000">
                  <a:latin typeface="Arial" panose="020B0604020202020204" pitchFamily="34" charset="0"/>
                </a:rPr>
                <a:t>3</a:t>
              </a:r>
              <a:r>
                <a:rPr lang="de-DE" altLang="de-DE">
                  <a:latin typeface="Arial" panose="020B0604020202020204" pitchFamily="34" charset="0"/>
                </a:rPr>
                <a:t>N,HCN,HCOOH,SiO,CS,…</a:t>
              </a:r>
              <a:endParaRPr lang="de-DE" altLang="de-DE" baseline="-25000">
                <a:latin typeface="Arial" panose="020B0604020202020204" pitchFamily="34" charset="0"/>
              </a:endParaRPr>
            </a:p>
          </p:txBody>
        </p:sp>
        <p:sp>
          <p:nvSpPr>
            <p:cNvPr id="49188" name="Text Box 36">
              <a:extLst>
                <a:ext uri="{FF2B5EF4-FFF2-40B4-BE49-F238E27FC236}">
                  <a16:creationId xmlns:a16="http://schemas.microsoft.com/office/drawing/2014/main" id="{F0AE7E50-341F-4A2C-B3CC-840EA0F920C3}"/>
                </a:ext>
              </a:extLst>
            </p:cNvPr>
            <p:cNvSpPr txBox="1">
              <a:spLocks noChangeArrowheads="1"/>
            </p:cNvSpPr>
            <p:nvPr/>
          </p:nvSpPr>
          <p:spPr bwMode="auto">
            <a:xfrm rot="-2804142">
              <a:off x="2916" y="3058"/>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HCl Salzsäure</a:t>
              </a:r>
              <a:endParaRPr lang="de-DE" altLang="de-DE" baseline="-25000">
                <a:latin typeface="Arial" panose="020B0604020202020204" pitchFamily="34" charset="0"/>
              </a:endParaRPr>
            </a:p>
          </p:txBody>
        </p:sp>
        <p:sp>
          <p:nvSpPr>
            <p:cNvPr id="49189" name="Text Box 37">
              <a:extLst>
                <a:ext uri="{FF2B5EF4-FFF2-40B4-BE49-F238E27FC236}">
                  <a16:creationId xmlns:a16="http://schemas.microsoft.com/office/drawing/2014/main" id="{B6559E39-F3B7-4566-9DC5-CD7369A4F96D}"/>
                </a:ext>
              </a:extLst>
            </p:cNvPr>
            <p:cNvSpPr txBox="1">
              <a:spLocks noChangeArrowheads="1"/>
            </p:cNvSpPr>
            <p:nvPr/>
          </p:nvSpPr>
          <p:spPr bwMode="auto">
            <a:xfrm rot="-2804142">
              <a:off x="3304" y="3208"/>
              <a:ext cx="6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CO</a:t>
              </a:r>
              <a:r>
                <a:rPr lang="de-DE" altLang="de-DE" baseline="-25000">
                  <a:latin typeface="Arial" panose="020B0604020202020204" pitchFamily="34" charset="0"/>
                </a:rPr>
                <a:t>2</a:t>
              </a:r>
              <a:r>
                <a:rPr lang="de-DE" altLang="de-DE">
                  <a:latin typeface="Arial" panose="020B0604020202020204" pitchFamily="34" charset="0"/>
                </a:rPr>
                <a:t> Eis</a:t>
              </a:r>
              <a:endParaRPr lang="de-DE" altLang="de-DE" baseline="-25000">
                <a:latin typeface="Arial" panose="020B0604020202020204" pitchFamily="34" charset="0"/>
              </a:endParaRPr>
            </a:p>
          </p:txBody>
        </p:sp>
        <p:sp>
          <p:nvSpPr>
            <p:cNvPr id="49190" name="Text Box 38">
              <a:extLst>
                <a:ext uri="{FF2B5EF4-FFF2-40B4-BE49-F238E27FC236}">
                  <a16:creationId xmlns:a16="http://schemas.microsoft.com/office/drawing/2014/main" id="{506B7640-B9E1-4229-9671-D7CF5CD9F932}"/>
                </a:ext>
              </a:extLst>
            </p:cNvPr>
            <p:cNvSpPr txBox="1">
              <a:spLocks noChangeArrowheads="1"/>
            </p:cNvSpPr>
            <p:nvPr/>
          </p:nvSpPr>
          <p:spPr bwMode="auto">
            <a:xfrm rot="-2804142">
              <a:off x="3570" y="2868"/>
              <a:ext cx="156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CH</a:t>
              </a:r>
              <a:r>
                <a:rPr lang="de-DE" altLang="de-DE" baseline="-25000">
                  <a:latin typeface="Arial" panose="020B0604020202020204" pitchFamily="34" charset="0"/>
                </a:rPr>
                <a:t>3</a:t>
              </a:r>
              <a:r>
                <a:rPr lang="de-DE" altLang="de-DE">
                  <a:latin typeface="Arial" panose="020B0604020202020204" pitchFamily="34" charset="0"/>
                </a:rPr>
                <a:t>COOH Essigsäure</a:t>
              </a:r>
              <a:endParaRPr lang="de-DE" altLang="de-DE" baseline="-25000">
                <a:latin typeface="Arial" panose="020B0604020202020204" pitchFamily="34" charset="0"/>
              </a:endParaRPr>
            </a:p>
          </p:txBody>
        </p:sp>
        <p:sp>
          <p:nvSpPr>
            <p:cNvPr id="49191" name="Text Box 39">
              <a:extLst>
                <a:ext uri="{FF2B5EF4-FFF2-40B4-BE49-F238E27FC236}">
                  <a16:creationId xmlns:a16="http://schemas.microsoft.com/office/drawing/2014/main" id="{150F7D75-2346-448C-B986-22176716B51B}"/>
                </a:ext>
              </a:extLst>
            </p:cNvPr>
            <p:cNvSpPr txBox="1">
              <a:spLocks noChangeArrowheads="1"/>
            </p:cNvSpPr>
            <p:nvPr/>
          </p:nvSpPr>
          <p:spPr bwMode="auto">
            <a:xfrm rot="-2804142">
              <a:off x="3830" y="2661"/>
              <a:ext cx="223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CH</a:t>
              </a:r>
              <a:r>
                <a:rPr lang="de-DE" altLang="de-DE" baseline="-25000">
                  <a:latin typeface="Arial" panose="020B0604020202020204" pitchFamily="34" charset="0"/>
                </a:rPr>
                <a:t>2</a:t>
              </a:r>
              <a:r>
                <a:rPr lang="de-DE" altLang="de-DE">
                  <a:latin typeface="Arial" panose="020B0604020202020204" pitchFamily="34" charset="0"/>
                </a:rPr>
                <a:t>OHCHO Zucker (</a:t>
              </a:r>
              <a:r>
                <a:rPr lang="de-DE" altLang="de-DE" sz="1400">
                  <a:latin typeface="Arial" panose="020B0604020202020204" pitchFamily="34" charset="0"/>
                </a:rPr>
                <a:t>Glykolaldehyd</a:t>
              </a:r>
              <a:r>
                <a:rPr lang="de-DE" altLang="de-DE">
                  <a:latin typeface="Arial" panose="020B0604020202020204" pitchFamily="34" charset="0"/>
                </a:rPr>
                <a:t>)</a:t>
              </a:r>
              <a:endParaRPr lang="de-DE" altLang="de-DE" baseline="-25000">
                <a:latin typeface="Arial" panose="020B0604020202020204" pitchFamily="34" charset="0"/>
              </a:endParaRPr>
            </a:p>
          </p:txBody>
        </p:sp>
        <p:sp>
          <p:nvSpPr>
            <p:cNvPr id="49192" name="Text Box 40">
              <a:extLst>
                <a:ext uri="{FF2B5EF4-FFF2-40B4-BE49-F238E27FC236}">
                  <a16:creationId xmlns:a16="http://schemas.microsoft.com/office/drawing/2014/main" id="{4BF004F7-07EE-4E64-B585-CF702BFFB1BF}"/>
                </a:ext>
              </a:extLst>
            </p:cNvPr>
            <p:cNvSpPr txBox="1">
              <a:spLocks noChangeArrowheads="1"/>
            </p:cNvSpPr>
            <p:nvPr/>
          </p:nvSpPr>
          <p:spPr bwMode="auto">
            <a:xfrm rot="-2804142">
              <a:off x="4228" y="2830"/>
              <a:ext cx="16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CH</a:t>
              </a:r>
              <a:r>
                <a:rPr lang="de-DE" altLang="de-DE" baseline="-25000">
                  <a:latin typeface="Arial" panose="020B0604020202020204" pitchFamily="34" charset="0"/>
                </a:rPr>
                <a:t>2</a:t>
              </a:r>
              <a:r>
                <a:rPr lang="de-DE" altLang="de-DE">
                  <a:latin typeface="Arial" panose="020B0604020202020204" pitchFamily="34" charset="0"/>
                </a:rPr>
                <a:t>CHOH Vinyl Alkohol</a:t>
              </a:r>
              <a:endParaRPr lang="de-DE" altLang="de-DE" baseline="-25000">
                <a:latin typeface="Arial" panose="020B0604020202020204" pitchFamily="34" charset="0"/>
              </a:endParaRPr>
            </a:p>
          </p:txBody>
        </p:sp>
        <p:sp>
          <p:nvSpPr>
            <p:cNvPr id="49193" name="Text Box 41">
              <a:extLst>
                <a:ext uri="{FF2B5EF4-FFF2-40B4-BE49-F238E27FC236}">
                  <a16:creationId xmlns:a16="http://schemas.microsoft.com/office/drawing/2014/main" id="{0763CBD1-3815-439E-8CA8-6900949E79EC}"/>
                </a:ext>
              </a:extLst>
            </p:cNvPr>
            <p:cNvSpPr txBox="1">
              <a:spLocks noChangeArrowheads="1"/>
            </p:cNvSpPr>
            <p:nvPr/>
          </p:nvSpPr>
          <p:spPr bwMode="auto">
            <a:xfrm rot="-2804142">
              <a:off x="4778" y="3087"/>
              <a:ext cx="95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CO(CH</a:t>
              </a:r>
              <a:r>
                <a:rPr lang="de-DE" altLang="de-DE" baseline="-25000">
                  <a:latin typeface="Arial" panose="020B0604020202020204" pitchFamily="34" charset="0"/>
                </a:rPr>
                <a:t>2</a:t>
              </a:r>
              <a:r>
                <a:rPr lang="de-DE" altLang="de-DE">
                  <a:latin typeface="Arial" panose="020B0604020202020204" pitchFamily="34" charset="0"/>
                </a:rPr>
                <a:t>OH)</a:t>
              </a:r>
              <a:r>
                <a:rPr lang="de-DE" altLang="de-DE" baseline="-25000">
                  <a:latin typeface="Arial" panose="020B0604020202020204" pitchFamily="34" charset="0"/>
                </a:rPr>
                <a:t>2</a:t>
              </a:r>
            </a:p>
          </p:txBody>
        </p:sp>
      </p:grpSp>
      <p:sp>
        <p:nvSpPr>
          <p:cNvPr id="2" name="Textfeld 1">
            <a:extLst>
              <a:ext uri="{FF2B5EF4-FFF2-40B4-BE49-F238E27FC236}">
                <a16:creationId xmlns:a16="http://schemas.microsoft.com/office/drawing/2014/main" id="{35EF0CFA-DD1F-4218-8DF7-9805B1C6C0BE}"/>
              </a:ext>
            </a:extLst>
          </p:cNvPr>
          <p:cNvSpPr txBox="1"/>
          <p:nvPr/>
        </p:nvSpPr>
        <p:spPr>
          <a:xfrm>
            <a:off x="8390556" y="5755234"/>
            <a:ext cx="4267225" cy="369332"/>
          </a:xfrm>
          <a:prstGeom prst="rect">
            <a:avLst/>
          </a:prstGeom>
          <a:noFill/>
        </p:spPr>
        <p:txBody>
          <a:bodyPr wrap="square" rtlCol="0">
            <a:spAutoFit/>
          </a:bodyPr>
          <a:lstStyle/>
          <a:p>
            <a:r>
              <a:rPr lang="de-DE" dirty="0"/>
              <a:t>2021: mehr als 220 Moleküle entdeckt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de-DE" altLang="en-US"/>
              <a:t>Photodissoziation</a:t>
            </a:r>
          </a:p>
        </p:txBody>
      </p:sp>
      <p:sp>
        <p:nvSpPr>
          <p:cNvPr id="112643" name="Rectangle 3"/>
          <p:cNvSpPr>
            <a:spLocks noGrp="1" noChangeArrowheads="1"/>
          </p:cNvSpPr>
          <p:nvPr>
            <p:ph type="body" idx="1"/>
          </p:nvPr>
        </p:nvSpPr>
        <p:spPr/>
        <p:txBody>
          <a:bodyPr/>
          <a:lstStyle/>
          <a:p>
            <a:r>
              <a:rPr lang="de-DE" altLang="en-US"/>
              <a:t>Die Existenz von Molekülen im interstellaren Raum war lange umstritten:</a:t>
            </a:r>
          </a:p>
          <a:p>
            <a:pPr lvl="1"/>
            <a:r>
              <a:rPr lang="de-DE" altLang="en-US"/>
              <a:t>Sterne produzieren UV Strahlung</a:t>
            </a:r>
          </a:p>
          <a:p>
            <a:pPr lvl="1"/>
            <a:r>
              <a:rPr lang="de-DE" altLang="en-US"/>
              <a:t>Moleküle werden durch UV Strahlung zerstört</a:t>
            </a:r>
            <a:br>
              <a:rPr lang="de-DE" altLang="en-US"/>
            </a:br>
            <a:r>
              <a:rPr lang="de-DE" altLang="en-US"/>
              <a:t>(„Photodissoziation“)</a:t>
            </a:r>
          </a:p>
          <a:p>
            <a:pPr lvl="1"/>
            <a:r>
              <a:rPr lang="de-DE" altLang="en-US"/>
              <a:t>Falls sich im interstellaren Raum Moleküle bilden, so sollten sie sofort wieder durch UV Strahlung zerstört werden.</a:t>
            </a:r>
          </a:p>
          <a:p>
            <a:r>
              <a:rPr lang="de-DE" altLang="en-US"/>
              <a:t>Aber ... </a:t>
            </a:r>
          </a:p>
        </p:txBody>
      </p:sp>
    </p:spTree>
    <p:extLst>
      <p:ext uri="{BB962C8B-B14F-4D97-AF65-F5344CB8AC3E}">
        <p14:creationId xmlns:p14="http://schemas.microsoft.com/office/powerpoint/2010/main" val="2788982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Oval 4"/>
          <p:cNvSpPr>
            <a:spLocks noChangeArrowheads="1"/>
          </p:cNvSpPr>
          <p:nvPr/>
        </p:nvSpPr>
        <p:spPr bwMode="auto">
          <a:xfrm>
            <a:off x="6527800"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1" name="Oval 5"/>
          <p:cNvSpPr>
            <a:spLocks noChangeArrowheads="1"/>
          </p:cNvSpPr>
          <p:nvPr/>
        </p:nvSpPr>
        <p:spPr bwMode="auto">
          <a:xfrm>
            <a:off x="6527800"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2" name="Line 6"/>
          <p:cNvSpPr>
            <a:spLocks noChangeShapeType="1"/>
          </p:cNvSpPr>
          <p:nvPr/>
        </p:nvSpPr>
        <p:spPr bwMode="auto">
          <a:xfrm>
            <a:off x="6743700"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3" name="Freeform 7"/>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4" name="Rectangle 8"/>
          <p:cNvSpPr>
            <a:spLocks noGrp="1" noChangeArrowheads="1"/>
          </p:cNvSpPr>
          <p:nvPr>
            <p:ph type="title"/>
          </p:nvPr>
        </p:nvSpPr>
        <p:spPr/>
        <p:txBody>
          <a:bodyPr/>
          <a:lstStyle/>
          <a:p>
            <a:r>
              <a:rPr lang="de-DE" altLang="en-US"/>
              <a:t>Photodissoziation</a:t>
            </a:r>
          </a:p>
        </p:txBody>
      </p:sp>
      <p:sp>
        <p:nvSpPr>
          <p:cNvPr id="116760" name="Rectangle 24"/>
          <p:cNvSpPr>
            <a:spLocks noGrp="1" noChangeArrowheads="1"/>
          </p:cNvSpPr>
          <p:nvPr>
            <p:ph type="body" idx="1"/>
          </p:nvPr>
        </p:nvSpPr>
        <p:spPr/>
        <p:txBody>
          <a:bodyPr/>
          <a:lstStyle/>
          <a:p>
            <a:r>
              <a:rPr lang="de-DE" altLang="en-US"/>
              <a:t>Die zerstörerische Strahlung wird bei der Photodissoziation absorbiert.</a:t>
            </a:r>
          </a:p>
          <a:p>
            <a:r>
              <a:rPr lang="de-DE" altLang="en-US"/>
              <a:t>Die UV Strahlung wird ständig nachproduziert.</a:t>
            </a:r>
          </a:p>
        </p:txBody>
      </p:sp>
      <p:sp>
        <p:nvSpPr>
          <p:cNvPr id="116745" name="Oval 9"/>
          <p:cNvSpPr>
            <a:spLocks noChangeArrowheads="1"/>
          </p:cNvSpPr>
          <p:nvPr/>
        </p:nvSpPr>
        <p:spPr bwMode="auto">
          <a:xfrm>
            <a:off x="5591175"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6" name="Oval 10"/>
          <p:cNvSpPr>
            <a:spLocks noChangeArrowheads="1"/>
          </p:cNvSpPr>
          <p:nvPr/>
        </p:nvSpPr>
        <p:spPr bwMode="auto">
          <a:xfrm>
            <a:off x="5591175"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7" name="Line 11"/>
          <p:cNvSpPr>
            <a:spLocks noChangeShapeType="1"/>
          </p:cNvSpPr>
          <p:nvPr/>
        </p:nvSpPr>
        <p:spPr bwMode="auto">
          <a:xfrm>
            <a:off x="5807075"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8" name="Oval 12"/>
          <p:cNvSpPr>
            <a:spLocks noChangeArrowheads="1"/>
          </p:cNvSpPr>
          <p:nvPr/>
        </p:nvSpPr>
        <p:spPr bwMode="auto">
          <a:xfrm>
            <a:off x="4656138"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9" name="Oval 13"/>
          <p:cNvSpPr>
            <a:spLocks noChangeArrowheads="1"/>
          </p:cNvSpPr>
          <p:nvPr/>
        </p:nvSpPr>
        <p:spPr bwMode="auto">
          <a:xfrm>
            <a:off x="4656138"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0" name="Line 14"/>
          <p:cNvSpPr>
            <a:spLocks noChangeShapeType="1"/>
          </p:cNvSpPr>
          <p:nvPr/>
        </p:nvSpPr>
        <p:spPr bwMode="auto">
          <a:xfrm>
            <a:off x="4872038"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51" name="Oval 15"/>
          <p:cNvSpPr>
            <a:spLocks noChangeArrowheads="1"/>
          </p:cNvSpPr>
          <p:nvPr/>
        </p:nvSpPr>
        <p:spPr bwMode="auto">
          <a:xfrm>
            <a:off x="3792538"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2" name="Oval 16"/>
          <p:cNvSpPr>
            <a:spLocks noChangeArrowheads="1"/>
          </p:cNvSpPr>
          <p:nvPr/>
        </p:nvSpPr>
        <p:spPr bwMode="auto">
          <a:xfrm>
            <a:off x="3792538"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3" name="Line 17"/>
          <p:cNvSpPr>
            <a:spLocks noChangeShapeType="1"/>
          </p:cNvSpPr>
          <p:nvPr/>
        </p:nvSpPr>
        <p:spPr bwMode="auto">
          <a:xfrm>
            <a:off x="4008438"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54" name="Oval 18"/>
          <p:cNvSpPr>
            <a:spLocks noChangeArrowheads="1"/>
          </p:cNvSpPr>
          <p:nvPr/>
        </p:nvSpPr>
        <p:spPr bwMode="auto">
          <a:xfrm>
            <a:off x="2855913"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5" name="Oval 19"/>
          <p:cNvSpPr>
            <a:spLocks noChangeArrowheads="1"/>
          </p:cNvSpPr>
          <p:nvPr/>
        </p:nvSpPr>
        <p:spPr bwMode="auto">
          <a:xfrm>
            <a:off x="2855913"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6" name="Line 20"/>
          <p:cNvSpPr>
            <a:spLocks noChangeShapeType="1"/>
          </p:cNvSpPr>
          <p:nvPr/>
        </p:nvSpPr>
        <p:spPr bwMode="auto">
          <a:xfrm>
            <a:off x="3071813"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61" name="Freeform 25"/>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62" name="Freeform 26"/>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63" name="Freeform 27"/>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6765" name="Picture 29" descr="d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65148">
            <a:off x="1847850" y="4365625"/>
            <a:ext cx="825500" cy="13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59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3"/>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4.375E-6 -3.7037E-7 L -0.1789 -3.7037E-7 " pathEditMode="relative" rAng="0" ptsTypes="AA">
                                      <p:cBhvr>
                                        <p:cTn id="8" dur="2000" fill="hold"/>
                                        <p:tgtEl>
                                          <p:spTgt spid="116743"/>
                                        </p:tgtEl>
                                        <p:attrNameLst>
                                          <p:attrName>ppt_x</p:attrName>
                                          <p:attrName>ppt_y</p:attrName>
                                        </p:attrNameLst>
                                      </p:cBhvr>
                                      <p:rCtr x="-8945" y="0"/>
                                    </p:animMotion>
                                  </p:childTnLst>
                                </p:cTn>
                              </p:par>
                            </p:childTnLst>
                          </p:cTn>
                        </p:par>
                        <p:par>
                          <p:cTn id="9" fill="hold" nodeType="afterGroup">
                            <p:stCondLst>
                              <p:cond delay="2000"/>
                            </p:stCondLst>
                            <p:childTnLst>
                              <p:par>
                                <p:cTn id="10" presetID="1" presetClass="exit" presetSubtype="0" fill="hold" grpId="0" nodeType="afterEffect">
                                  <p:stCondLst>
                                    <p:cond delay="0"/>
                                  </p:stCondLst>
                                  <p:childTnLst>
                                    <p:set>
                                      <p:cBhvr>
                                        <p:cTn id="11" dur="1" fill="hold">
                                          <p:stCondLst>
                                            <p:cond delay="0"/>
                                          </p:stCondLst>
                                        </p:cTn>
                                        <p:tgtEl>
                                          <p:spTgt spid="116742"/>
                                        </p:tgtEl>
                                        <p:attrNameLst>
                                          <p:attrName>style.visibility</p:attrName>
                                        </p:attrNameLst>
                                      </p:cBhvr>
                                      <p:to>
                                        <p:strVal val="hidden"/>
                                      </p:to>
                                    </p:set>
                                  </p:childTnLst>
                                </p:cTn>
                              </p:par>
                              <p:par>
                                <p:cTn id="12" presetID="10" presetClass="exit" presetSubtype="0" fill="hold" grpId="2" nodeType="withEffect">
                                  <p:stCondLst>
                                    <p:cond delay="0"/>
                                  </p:stCondLst>
                                  <p:childTnLst>
                                    <p:animEffect transition="out" filter="fade">
                                      <p:cBhvr>
                                        <p:cTn id="13" dur="2000"/>
                                        <p:tgtEl>
                                          <p:spTgt spid="116743"/>
                                        </p:tgtEl>
                                      </p:cBhvr>
                                    </p:animEffect>
                                    <p:set>
                                      <p:cBhvr>
                                        <p:cTn id="14" dur="1" fill="hold">
                                          <p:stCondLst>
                                            <p:cond delay="1999"/>
                                          </p:stCondLst>
                                        </p:cTn>
                                        <p:tgtEl>
                                          <p:spTgt spid="116743"/>
                                        </p:tgtEl>
                                        <p:attrNameLst>
                                          <p:attrName>style.visibility</p:attrName>
                                        </p:attrNameLst>
                                      </p:cBhvr>
                                      <p:to>
                                        <p:strVal val="hidden"/>
                                      </p:to>
                                    </p:set>
                                  </p:childTnLst>
                                </p:cTn>
                              </p:par>
                              <p:par>
                                <p:cTn id="15" presetID="56" presetClass="path" presetSubtype="0" accel="50000" decel="50000" fill="hold" grpId="0" nodeType="withEffect">
                                  <p:stCondLst>
                                    <p:cond delay="0"/>
                                  </p:stCondLst>
                                  <p:childTnLst>
                                    <p:animMotion origin="layout" path="M 5E-6 3.33333E-6 L 0.1418 -0.09445 " pathEditMode="relative" rAng="0" ptsTypes="AA">
                                      <p:cBhvr>
                                        <p:cTn id="16" dur="2000" fill="hold"/>
                                        <p:tgtEl>
                                          <p:spTgt spid="116740"/>
                                        </p:tgtEl>
                                        <p:attrNameLst>
                                          <p:attrName>ppt_x</p:attrName>
                                          <p:attrName>ppt_y</p:attrName>
                                        </p:attrNameLst>
                                      </p:cBhvr>
                                      <p:rCtr x="7083" y="-4722"/>
                                    </p:animMotion>
                                  </p:childTnLst>
                                </p:cTn>
                              </p:par>
                              <p:par>
                                <p:cTn id="17" presetID="49" presetClass="path" presetSubtype="0" decel="50000" fill="hold" grpId="0" nodeType="withEffect">
                                  <p:stCondLst>
                                    <p:cond delay="0"/>
                                  </p:stCondLst>
                                  <p:childTnLst>
                                    <p:animMotion origin="layout" path="M -3.33333E-6 3.64162E-6 L 0.07882 0.18867 " pathEditMode="relative" rAng="0" ptsTypes="AA">
                                      <p:cBhvr>
                                        <p:cTn id="18" dur="2000" fill="hold"/>
                                        <p:tgtEl>
                                          <p:spTgt spid="116741"/>
                                        </p:tgtEl>
                                        <p:attrNameLst>
                                          <p:attrName>ppt_x</p:attrName>
                                          <p:attrName>ppt_y</p:attrName>
                                        </p:attrNameLst>
                                      </p:cBhvr>
                                      <p:rCtr x="3941" y="9434"/>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6760">
                                            <p:txEl>
                                              <p:pRg st="1" end="1"/>
                                            </p:txEl>
                                          </p:spTgt>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16761"/>
                                        </p:tgtEl>
                                        <p:attrNameLst>
                                          <p:attrName>style.visibility</p:attrName>
                                        </p:attrNameLst>
                                      </p:cBhvr>
                                      <p:to>
                                        <p:strVal val="visible"/>
                                      </p:to>
                                    </p:set>
                                  </p:childTnLst>
                                </p:cTn>
                              </p:par>
                              <p:par>
                                <p:cTn id="26" presetID="35" presetClass="path" presetSubtype="0" accel="50000" decel="50000" fill="hold" grpId="1" nodeType="withEffect">
                                  <p:stCondLst>
                                    <p:cond delay="0"/>
                                  </p:stCondLst>
                                  <p:childTnLst>
                                    <p:animMotion origin="layout" path="M -4.375E-6 -3.7037E-7 L -0.25559 -0.00347 " pathEditMode="relative" rAng="0" ptsTypes="AA">
                                      <p:cBhvr>
                                        <p:cTn id="27" dur="2000" fill="hold"/>
                                        <p:tgtEl>
                                          <p:spTgt spid="116761"/>
                                        </p:tgtEl>
                                        <p:attrNameLst>
                                          <p:attrName>ppt_x</p:attrName>
                                          <p:attrName>ppt_y</p:attrName>
                                        </p:attrNameLst>
                                      </p:cBhvr>
                                      <p:rCtr x="-12786" y="-185"/>
                                    </p:animMotion>
                                  </p:childTnLst>
                                </p:cTn>
                              </p:par>
                            </p:childTnLst>
                          </p:cTn>
                        </p:par>
                        <p:par>
                          <p:cTn id="28" fill="hold" nodeType="afterGroup">
                            <p:stCondLst>
                              <p:cond delay="2000"/>
                            </p:stCondLst>
                            <p:childTnLst>
                              <p:par>
                                <p:cTn id="29" presetID="1" presetClass="exit" presetSubtype="0" fill="hold" grpId="0" nodeType="afterEffect">
                                  <p:stCondLst>
                                    <p:cond delay="0"/>
                                  </p:stCondLst>
                                  <p:childTnLst>
                                    <p:set>
                                      <p:cBhvr>
                                        <p:cTn id="30" dur="1" fill="hold">
                                          <p:stCondLst>
                                            <p:cond delay="0"/>
                                          </p:stCondLst>
                                        </p:cTn>
                                        <p:tgtEl>
                                          <p:spTgt spid="116747"/>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2000"/>
                                        <p:tgtEl>
                                          <p:spTgt spid="116761"/>
                                        </p:tgtEl>
                                      </p:cBhvr>
                                    </p:animEffect>
                                    <p:set>
                                      <p:cBhvr>
                                        <p:cTn id="33" dur="1" fill="hold">
                                          <p:stCondLst>
                                            <p:cond delay="1999"/>
                                          </p:stCondLst>
                                        </p:cTn>
                                        <p:tgtEl>
                                          <p:spTgt spid="116761"/>
                                        </p:tgtEl>
                                        <p:attrNameLst>
                                          <p:attrName>style.visibility</p:attrName>
                                        </p:attrNameLst>
                                      </p:cBhvr>
                                      <p:to>
                                        <p:strVal val="hidden"/>
                                      </p:to>
                                    </p:set>
                                  </p:childTnLst>
                                </p:cTn>
                              </p:par>
                              <p:par>
                                <p:cTn id="34" presetID="63" presetClass="path" presetSubtype="0" accel="50000" decel="50000" fill="hold" grpId="0" nodeType="withEffect">
                                  <p:stCondLst>
                                    <p:cond delay="0"/>
                                  </p:stCondLst>
                                  <p:childTnLst>
                                    <p:animMotion origin="layout" path="M 0.0 0.0  L 0.25 0.0  E" pathEditMode="relative" ptsTypes="">
                                      <p:cBhvr>
                                        <p:cTn id="35" dur="2000" fill="hold"/>
                                        <p:tgtEl>
                                          <p:spTgt spid="116746"/>
                                        </p:tgtEl>
                                        <p:attrNameLst>
                                          <p:attrName>ppt_x</p:attrName>
                                          <p:attrName>ppt_y</p:attrName>
                                        </p:attrNameLst>
                                      </p:cBhvr>
                                    </p:animMotion>
                                  </p:childTnLst>
                                </p:cTn>
                              </p:par>
                              <p:par>
                                <p:cTn id="36" presetID="64" presetClass="path" presetSubtype="0" accel="50000" decel="50000" fill="hold" grpId="0" nodeType="withEffect">
                                  <p:stCondLst>
                                    <p:cond delay="0"/>
                                  </p:stCondLst>
                                  <p:childTnLst>
                                    <p:animMotion origin="layout" path="M -2.77778E-6 -3.12139E-6 L 0.10243 -0.26219 " pathEditMode="relative" rAng="0" ptsTypes="AA">
                                      <p:cBhvr>
                                        <p:cTn id="37" dur="2000" fill="hold"/>
                                        <p:tgtEl>
                                          <p:spTgt spid="116745"/>
                                        </p:tgtEl>
                                        <p:attrNameLst>
                                          <p:attrName>ppt_x</p:attrName>
                                          <p:attrName>ppt_y</p:attrName>
                                        </p:attrNameLst>
                                      </p:cBhvr>
                                      <p:rCtr x="5122" y="-13110"/>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6762"/>
                                        </p:tgtEl>
                                        <p:attrNameLst>
                                          <p:attrName>style.visibility</p:attrName>
                                        </p:attrNameLst>
                                      </p:cBhvr>
                                      <p:to>
                                        <p:strVal val="visible"/>
                                      </p:to>
                                    </p:set>
                                  </p:childTnLst>
                                </p:cTn>
                              </p:par>
                              <p:par>
                                <p:cTn id="42" presetID="35" presetClass="path" presetSubtype="0" accel="50000" decel="50000" fill="hold" grpId="1" nodeType="withEffect">
                                  <p:stCondLst>
                                    <p:cond delay="0"/>
                                  </p:stCondLst>
                                  <p:childTnLst>
                                    <p:animMotion origin="layout" path="M -4.375E-6 -3.7037E-7 L -0.33229 -0.0037 " pathEditMode="relative" rAng="0" ptsTypes="AA">
                                      <p:cBhvr>
                                        <p:cTn id="43" dur="2000" fill="hold"/>
                                        <p:tgtEl>
                                          <p:spTgt spid="116762"/>
                                        </p:tgtEl>
                                        <p:attrNameLst>
                                          <p:attrName>ppt_x</p:attrName>
                                          <p:attrName>ppt_y</p:attrName>
                                        </p:attrNameLst>
                                      </p:cBhvr>
                                      <p:rCtr x="-16615" y="-185"/>
                                    </p:animMotion>
                                  </p:childTnLst>
                                </p:cTn>
                              </p:par>
                            </p:childTnLst>
                          </p:cTn>
                        </p:par>
                        <p:par>
                          <p:cTn id="44" fill="hold" nodeType="afterGroup">
                            <p:stCondLst>
                              <p:cond delay="2000"/>
                            </p:stCondLst>
                            <p:childTnLst>
                              <p:par>
                                <p:cTn id="45" presetID="1" presetClass="exit" presetSubtype="0" fill="hold" grpId="0" nodeType="afterEffect">
                                  <p:stCondLst>
                                    <p:cond delay="0"/>
                                  </p:stCondLst>
                                  <p:childTnLst>
                                    <p:set>
                                      <p:cBhvr>
                                        <p:cTn id="46" dur="1" fill="hold">
                                          <p:stCondLst>
                                            <p:cond delay="0"/>
                                          </p:stCondLst>
                                        </p:cTn>
                                        <p:tgtEl>
                                          <p:spTgt spid="116750"/>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2000"/>
                                        <p:tgtEl>
                                          <p:spTgt spid="116762"/>
                                        </p:tgtEl>
                                      </p:cBhvr>
                                    </p:animEffect>
                                    <p:set>
                                      <p:cBhvr>
                                        <p:cTn id="49" dur="1" fill="hold">
                                          <p:stCondLst>
                                            <p:cond delay="1999"/>
                                          </p:stCondLst>
                                        </p:cTn>
                                        <p:tgtEl>
                                          <p:spTgt spid="116762"/>
                                        </p:tgtEl>
                                        <p:attrNameLst>
                                          <p:attrName>style.visibility</p:attrName>
                                        </p:attrNameLst>
                                      </p:cBhvr>
                                      <p:to>
                                        <p:strVal val="hidden"/>
                                      </p:to>
                                    </p:set>
                                  </p:childTnLst>
                                </p:cTn>
                              </p:par>
                              <p:par>
                                <p:cTn id="50" presetID="63" presetClass="path" presetSubtype="0" accel="50000" decel="50000" fill="hold" grpId="0" nodeType="withEffect">
                                  <p:stCondLst>
                                    <p:cond delay="0"/>
                                  </p:stCondLst>
                                  <p:childTnLst>
                                    <p:animMotion origin="layout" path="M 4.16667E-6 4.04624E-7 L 0.25191 -0.08393 " pathEditMode="relative" rAng="0" ptsTypes="AA">
                                      <p:cBhvr>
                                        <p:cTn id="51" dur="2000" fill="hold"/>
                                        <p:tgtEl>
                                          <p:spTgt spid="116749"/>
                                        </p:tgtEl>
                                        <p:attrNameLst>
                                          <p:attrName>ppt_x</p:attrName>
                                          <p:attrName>ppt_y</p:attrName>
                                        </p:attrNameLst>
                                      </p:cBhvr>
                                      <p:rCtr x="12587" y="-4208"/>
                                    </p:animMotion>
                                  </p:childTnLst>
                                </p:cTn>
                              </p:par>
                              <p:par>
                                <p:cTn id="52" presetID="63" presetClass="path" presetSubtype="0" accel="50000" decel="50000" fill="hold" grpId="0" nodeType="withEffect">
                                  <p:stCondLst>
                                    <p:cond delay="0"/>
                                  </p:stCondLst>
                                  <p:childTnLst>
                                    <p:animMotion origin="layout" path="M 4.16667E-6 -3.12139E-6 L 0.14166 -0.04185 " pathEditMode="relative" rAng="0" ptsTypes="AA">
                                      <p:cBhvr>
                                        <p:cTn id="53" dur="2000" fill="hold"/>
                                        <p:tgtEl>
                                          <p:spTgt spid="116748"/>
                                        </p:tgtEl>
                                        <p:attrNameLst>
                                          <p:attrName>ppt_x</p:attrName>
                                          <p:attrName>ppt_y</p:attrName>
                                        </p:attrNameLst>
                                      </p:cBhvr>
                                      <p:rCtr x="7083" y="-2104"/>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6763"/>
                                        </p:tgtEl>
                                        <p:attrNameLst>
                                          <p:attrName>style.visibility</p:attrName>
                                        </p:attrNameLst>
                                      </p:cBhvr>
                                      <p:to>
                                        <p:strVal val="visible"/>
                                      </p:to>
                                    </p:set>
                                  </p:childTnLst>
                                </p:cTn>
                              </p:par>
                              <p:par>
                                <p:cTn id="58" presetID="35" presetClass="path" presetSubtype="0" accel="50000" decel="50000" fill="hold" grpId="1" nodeType="withEffect">
                                  <p:stCondLst>
                                    <p:cond delay="0"/>
                                  </p:stCondLst>
                                  <p:childTnLst>
                                    <p:animMotion origin="layout" path="M -4.375E-6 -3.7037E-7 L -0.41406 -0.0037 " pathEditMode="relative" rAng="0" ptsTypes="AA">
                                      <p:cBhvr>
                                        <p:cTn id="59" dur="2000" fill="hold"/>
                                        <p:tgtEl>
                                          <p:spTgt spid="116763"/>
                                        </p:tgtEl>
                                        <p:attrNameLst>
                                          <p:attrName>ppt_x</p:attrName>
                                          <p:attrName>ppt_y</p:attrName>
                                        </p:attrNameLst>
                                      </p:cBhvr>
                                      <p:rCtr x="-20703" y="-185"/>
                                    </p:animMotion>
                                  </p:childTnLst>
                                </p:cTn>
                              </p:par>
                            </p:childTnLst>
                          </p:cTn>
                        </p:par>
                        <p:par>
                          <p:cTn id="60" fill="hold" nodeType="afterGroup">
                            <p:stCondLst>
                              <p:cond delay="2000"/>
                            </p:stCondLst>
                            <p:childTnLst>
                              <p:par>
                                <p:cTn id="61" presetID="1" presetClass="exit" presetSubtype="0" fill="hold" grpId="0" nodeType="afterEffect">
                                  <p:stCondLst>
                                    <p:cond delay="0"/>
                                  </p:stCondLst>
                                  <p:childTnLst>
                                    <p:set>
                                      <p:cBhvr>
                                        <p:cTn id="62" dur="1" fill="hold">
                                          <p:stCondLst>
                                            <p:cond delay="0"/>
                                          </p:stCondLst>
                                        </p:cTn>
                                        <p:tgtEl>
                                          <p:spTgt spid="11675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000"/>
                                        <p:tgtEl>
                                          <p:spTgt spid="116763"/>
                                        </p:tgtEl>
                                      </p:cBhvr>
                                    </p:animEffect>
                                    <p:set>
                                      <p:cBhvr>
                                        <p:cTn id="65" dur="1" fill="hold">
                                          <p:stCondLst>
                                            <p:cond delay="1999"/>
                                          </p:stCondLst>
                                        </p:cTn>
                                        <p:tgtEl>
                                          <p:spTgt spid="116763"/>
                                        </p:tgtEl>
                                        <p:attrNameLst>
                                          <p:attrName>style.visibility</p:attrName>
                                        </p:attrNameLst>
                                      </p:cBhvr>
                                      <p:to>
                                        <p:strVal val="hidden"/>
                                      </p:to>
                                    </p:set>
                                  </p:childTnLst>
                                </p:cTn>
                              </p:par>
                              <p:par>
                                <p:cTn id="66" presetID="35" presetClass="path" presetSubtype="0" accel="50000" decel="50000" fill="hold" grpId="0" nodeType="withEffect">
                                  <p:stCondLst>
                                    <p:cond delay="0"/>
                                  </p:stCondLst>
                                  <p:childTnLst>
                                    <p:animMotion origin="layout" path="M 0.0 0.0  L -0.25 0.0  E" pathEditMode="relative" ptsTypes="">
                                      <p:cBhvr>
                                        <p:cTn id="67" dur="2000" fill="hold"/>
                                        <p:tgtEl>
                                          <p:spTgt spid="116752"/>
                                        </p:tgtEl>
                                        <p:attrNameLst>
                                          <p:attrName>ppt_x</p:attrName>
                                          <p:attrName>ppt_y</p:attrName>
                                        </p:attrNameLst>
                                      </p:cBhvr>
                                    </p:animMotion>
                                  </p:childTnLst>
                                </p:cTn>
                              </p:par>
                              <p:par>
                                <p:cTn id="68" presetID="64" presetClass="path" presetSubtype="0" accel="50000" decel="50000" fill="hold" grpId="0" nodeType="withEffect">
                                  <p:stCondLst>
                                    <p:cond delay="0"/>
                                  </p:stCondLst>
                                  <p:childTnLst>
                                    <p:animMotion origin="layout" path="M -1.38889E-6 -3.12139E-6 L -0.17326 -0.17826 " pathEditMode="relative" rAng="0" ptsTypes="AA">
                                      <p:cBhvr>
                                        <p:cTn id="69" dur="2000" fill="hold"/>
                                        <p:tgtEl>
                                          <p:spTgt spid="116751"/>
                                        </p:tgtEl>
                                        <p:attrNameLst>
                                          <p:attrName>ppt_x</p:attrName>
                                          <p:attrName>ppt_y</p:attrName>
                                        </p:attrNameLst>
                                      </p:cBhvr>
                                      <p:rCtr x="-8663" y="-89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2" grpId="0" animBg="1"/>
      <p:bldP spid="116743" grpId="0" animBg="1"/>
      <p:bldP spid="116743" grpId="1" animBg="1"/>
      <p:bldP spid="116743" grpId="2" animBg="1"/>
      <p:bldP spid="116745" grpId="0" animBg="1"/>
      <p:bldP spid="116746" grpId="0" animBg="1"/>
      <p:bldP spid="116747" grpId="0" animBg="1"/>
      <p:bldP spid="116748" grpId="0" animBg="1"/>
      <p:bldP spid="116749" grpId="0" animBg="1"/>
      <p:bldP spid="116750" grpId="0" animBg="1"/>
      <p:bldP spid="116751" grpId="0" animBg="1"/>
      <p:bldP spid="116752" grpId="0" animBg="1"/>
      <p:bldP spid="116753" grpId="0" animBg="1"/>
      <p:bldP spid="116761" grpId="0" animBg="1"/>
      <p:bldP spid="116761" grpId="1" animBg="1"/>
      <p:bldP spid="116761" grpId="2" animBg="1"/>
      <p:bldP spid="116762" grpId="0" animBg="1"/>
      <p:bldP spid="116762" grpId="1" animBg="1"/>
      <p:bldP spid="116762" grpId="2" animBg="1"/>
      <p:bldP spid="116763" grpId="0" animBg="1"/>
      <p:bldP spid="116763" grpId="1" animBg="1"/>
      <p:bldP spid="116763"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Oval 2"/>
          <p:cNvSpPr>
            <a:spLocks noChangeArrowheads="1"/>
          </p:cNvSpPr>
          <p:nvPr/>
        </p:nvSpPr>
        <p:spPr bwMode="auto">
          <a:xfrm>
            <a:off x="8258176" y="44370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1" name="Oval 3"/>
          <p:cNvSpPr>
            <a:spLocks noChangeArrowheads="1"/>
          </p:cNvSpPr>
          <p:nvPr/>
        </p:nvSpPr>
        <p:spPr bwMode="auto">
          <a:xfrm>
            <a:off x="7248525" y="685800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4" name="Rectangle 6"/>
          <p:cNvSpPr>
            <a:spLocks noGrp="1" noChangeArrowheads="1"/>
          </p:cNvSpPr>
          <p:nvPr>
            <p:ph type="title"/>
          </p:nvPr>
        </p:nvSpPr>
        <p:spPr/>
        <p:txBody>
          <a:bodyPr/>
          <a:lstStyle/>
          <a:p>
            <a:r>
              <a:rPr lang="de-DE" altLang="en-US"/>
              <a:t>Photodissoziation</a:t>
            </a:r>
          </a:p>
        </p:txBody>
      </p:sp>
      <p:sp>
        <p:nvSpPr>
          <p:cNvPr id="119815" name="Rectangle 7"/>
          <p:cNvSpPr>
            <a:spLocks noGrp="1" noChangeArrowheads="1"/>
          </p:cNvSpPr>
          <p:nvPr>
            <p:ph type="body" idx="1"/>
          </p:nvPr>
        </p:nvSpPr>
        <p:spPr>
          <a:xfrm>
            <a:off x="1981200" y="1600200"/>
            <a:ext cx="8229600" cy="2116138"/>
          </a:xfrm>
        </p:spPr>
        <p:txBody>
          <a:bodyPr/>
          <a:lstStyle/>
          <a:p>
            <a:r>
              <a:rPr lang="de-DE" altLang="en-US"/>
              <a:t>Es bilden sich aber auch ständig neue Moleküle</a:t>
            </a:r>
          </a:p>
        </p:txBody>
      </p:sp>
      <p:sp>
        <p:nvSpPr>
          <p:cNvPr id="119816" name="Oval 8"/>
          <p:cNvSpPr>
            <a:spLocks noChangeArrowheads="1"/>
          </p:cNvSpPr>
          <p:nvPr/>
        </p:nvSpPr>
        <p:spPr bwMode="auto">
          <a:xfrm>
            <a:off x="6845300" y="3284538"/>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Oval 9"/>
          <p:cNvSpPr>
            <a:spLocks noChangeArrowheads="1"/>
          </p:cNvSpPr>
          <p:nvPr/>
        </p:nvSpPr>
        <p:spPr bwMode="auto">
          <a:xfrm>
            <a:off x="8642280"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9" name="Oval 11"/>
          <p:cNvSpPr>
            <a:spLocks noChangeArrowheads="1"/>
          </p:cNvSpPr>
          <p:nvPr/>
        </p:nvSpPr>
        <p:spPr bwMode="auto">
          <a:xfrm>
            <a:off x="6381751" y="4797425"/>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0" name="Oval 12"/>
          <p:cNvSpPr>
            <a:spLocks noChangeArrowheads="1"/>
          </p:cNvSpPr>
          <p:nvPr/>
        </p:nvSpPr>
        <p:spPr bwMode="auto">
          <a:xfrm>
            <a:off x="7729538" y="5157788"/>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2" name="Oval 14"/>
          <p:cNvSpPr>
            <a:spLocks noChangeArrowheads="1"/>
          </p:cNvSpPr>
          <p:nvPr/>
        </p:nvSpPr>
        <p:spPr bwMode="auto">
          <a:xfrm>
            <a:off x="1677989" y="386080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3" name="Oval 15"/>
          <p:cNvSpPr>
            <a:spLocks noChangeArrowheads="1"/>
          </p:cNvSpPr>
          <p:nvPr/>
        </p:nvSpPr>
        <p:spPr bwMode="auto">
          <a:xfrm>
            <a:off x="739702"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5" name="Oval 17"/>
          <p:cNvSpPr>
            <a:spLocks noChangeArrowheads="1"/>
          </p:cNvSpPr>
          <p:nvPr/>
        </p:nvSpPr>
        <p:spPr bwMode="auto">
          <a:xfrm>
            <a:off x="2855913"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6" name="Oval 18"/>
          <p:cNvSpPr>
            <a:spLocks noChangeArrowheads="1"/>
          </p:cNvSpPr>
          <p:nvPr/>
        </p:nvSpPr>
        <p:spPr bwMode="auto">
          <a:xfrm>
            <a:off x="2855913"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7" name="Line 19"/>
          <p:cNvSpPr>
            <a:spLocks noChangeShapeType="1"/>
          </p:cNvSpPr>
          <p:nvPr/>
        </p:nvSpPr>
        <p:spPr bwMode="auto">
          <a:xfrm>
            <a:off x="3071813"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Oval 26"/>
          <p:cNvSpPr>
            <a:spLocks noChangeArrowheads="1"/>
          </p:cNvSpPr>
          <p:nvPr/>
        </p:nvSpPr>
        <p:spPr bwMode="auto">
          <a:xfrm>
            <a:off x="4224338" y="7100888"/>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5" name="Line 27"/>
          <p:cNvSpPr>
            <a:spLocks noChangeShapeType="1"/>
          </p:cNvSpPr>
          <p:nvPr/>
        </p:nvSpPr>
        <p:spPr bwMode="auto">
          <a:xfrm flipH="1">
            <a:off x="6597651" y="5229225"/>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6" name="Freeform 28"/>
          <p:cNvSpPr>
            <a:spLocks/>
          </p:cNvSpPr>
          <p:nvPr/>
        </p:nvSpPr>
        <p:spPr bwMode="auto">
          <a:xfrm rot="10800000">
            <a:off x="8905876" y="5300663"/>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7" name="Line 29"/>
          <p:cNvSpPr>
            <a:spLocks noChangeShapeType="1"/>
          </p:cNvSpPr>
          <p:nvPr/>
        </p:nvSpPr>
        <p:spPr bwMode="auto">
          <a:xfrm flipH="1">
            <a:off x="8858180" y="5516563"/>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Freeform 31"/>
          <p:cNvSpPr>
            <a:spLocks/>
          </p:cNvSpPr>
          <p:nvPr/>
        </p:nvSpPr>
        <p:spPr bwMode="auto">
          <a:xfrm rot="10800000">
            <a:off x="9636127" y="555148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32"/>
          <p:cNvSpPr>
            <a:spLocks noChangeShapeType="1"/>
          </p:cNvSpPr>
          <p:nvPr/>
        </p:nvSpPr>
        <p:spPr bwMode="auto">
          <a:xfrm flipH="1">
            <a:off x="7061200" y="3716338"/>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1" name="Freeform 33"/>
          <p:cNvSpPr>
            <a:spLocks/>
          </p:cNvSpPr>
          <p:nvPr/>
        </p:nvSpPr>
        <p:spPr bwMode="auto">
          <a:xfrm rot="10800000">
            <a:off x="8905876" y="371633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2" name="Line 34"/>
          <p:cNvSpPr>
            <a:spLocks noChangeShapeType="1"/>
          </p:cNvSpPr>
          <p:nvPr/>
        </p:nvSpPr>
        <p:spPr bwMode="auto">
          <a:xfrm flipH="1">
            <a:off x="8474076" y="4221163"/>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3" name="Line 35"/>
          <p:cNvSpPr>
            <a:spLocks noChangeShapeType="1"/>
          </p:cNvSpPr>
          <p:nvPr/>
        </p:nvSpPr>
        <p:spPr bwMode="auto">
          <a:xfrm flipH="1">
            <a:off x="4727575" y="5445125"/>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4" name="Line 36"/>
          <p:cNvSpPr>
            <a:spLocks noChangeShapeType="1"/>
          </p:cNvSpPr>
          <p:nvPr/>
        </p:nvSpPr>
        <p:spPr bwMode="auto">
          <a:xfrm>
            <a:off x="5808663" y="2924176"/>
            <a:ext cx="0" cy="3933825"/>
          </a:xfrm>
          <a:prstGeom prst="line">
            <a:avLst/>
          </a:prstGeom>
          <a:noFill/>
          <a:ln w="762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5" name="Text Box 37"/>
          <p:cNvSpPr txBox="1">
            <a:spLocks noChangeArrowheads="1"/>
          </p:cNvSpPr>
          <p:nvPr/>
        </p:nvSpPr>
        <p:spPr bwMode="auto">
          <a:xfrm>
            <a:off x="3143250" y="3284539"/>
            <a:ext cx="2179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en-US" sz="2400"/>
              <a:t>Vor UV Strahlung abgeschirmt</a:t>
            </a:r>
          </a:p>
        </p:txBody>
      </p:sp>
      <p:pic>
        <p:nvPicPr>
          <p:cNvPr id="119846" name="Picture 38" descr="d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65148">
            <a:off x="1847850" y="4365625"/>
            <a:ext cx="825500" cy="13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947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grpId="0" nodeType="clickEffect">
                                  <p:stCondLst>
                                    <p:cond delay="0"/>
                                  </p:stCondLst>
                                  <p:childTnLst>
                                    <p:animMotion origin="layout" path="M -0.01172 0.00972 L 0.17722 -0.2419 " pathEditMode="relative" rAng="0" ptsTypes="AA">
                                      <p:cBhvr>
                                        <p:cTn id="6" dur="2000" fill="hold"/>
                                        <p:tgtEl>
                                          <p:spTgt spid="119834"/>
                                        </p:tgtEl>
                                        <p:attrNameLst>
                                          <p:attrName>ppt_x</p:attrName>
                                          <p:attrName>ppt_y</p:attrName>
                                        </p:attrNameLst>
                                      </p:cBhvr>
                                      <p:rCtr x="9440" y="-12593"/>
                                    </p:animMotion>
                                  </p:childTnLst>
                                </p:cTn>
                              </p:par>
                            </p:childTnLst>
                          </p:cTn>
                        </p:par>
                        <p:par>
                          <p:cTn id="7" fill="hold" nodeType="afterGroup">
                            <p:stCondLst>
                              <p:cond delay="2000"/>
                            </p:stCondLst>
                            <p:childTnLst>
                              <p:par>
                                <p:cTn id="8" presetID="55" presetClass="entr" presetSubtype="0" fill="hold" grpId="0" nodeType="afterEffect">
                                  <p:stCondLst>
                                    <p:cond delay="0"/>
                                  </p:stCondLst>
                                  <p:childTnLst>
                                    <p:set>
                                      <p:cBhvr>
                                        <p:cTn id="9" dur="1" fill="hold">
                                          <p:stCondLst>
                                            <p:cond delay="0"/>
                                          </p:stCondLst>
                                        </p:cTn>
                                        <p:tgtEl>
                                          <p:spTgt spid="119835"/>
                                        </p:tgtEl>
                                        <p:attrNameLst>
                                          <p:attrName>style.visibility</p:attrName>
                                        </p:attrNameLst>
                                      </p:cBhvr>
                                      <p:to>
                                        <p:strVal val="visible"/>
                                      </p:to>
                                    </p:set>
                                    <p:anim calcmode="lin" valueType="num">
                                      <p:cBhvr>
                                        <p:cTn id="10" dur="1000" fill="hold"/>
                                        <p:tgtEl>
                                          <p:spTgt spid="119835"/>
                                        </p:tgtEl>
                                        <p:attrNameLst>
                                          <p:attrName>ppt_w</p:attrName>
                                        </p:attrNameLst>
                                      </p:cBhvr>
                                      <p:tavLst>
                                        <p:tav tm="0">
                                          <p:val>
                                            <p:strVal val="#ppt_w*0.70"/>
                                          </p:val>
                                        </p:tav>
                                        <p:tav tm="100000">
                                          <p:val>
                                            <p:strVal val="#ppt_w"/>
                                          </p:val>
                                        </p:tav>
                                      </p:tavLst>
                                    </p:anim>
                                    <p:anim calcmode="lin" valueType="num">
                                      <p:cBhvr>
                                        <p:cTn id="11" dur="1000" fill="hold"/>
                                        <p:tgtEl>
                                          <p:spTgt spid="119835"/>
                                        </p:tgtEl>
                                        <p:attrNameLst>
                                          <p:attrName>ppt_h</p:attrName>
                                        </p:attrNameLst>
                                      </p:cBhvr>
                                      <p:tavLst>
                                        <p:tav tm="0">
                                          <p:val>
                                            <p:strVal val="#ppt_h"/>
                                          </p:val>
                                        </p:tav>
                                        <p:tav tm="100000">
                                          <p:val>
                                            <p:strVal val="#ppt_h"/>
                                          </p:val>
                                        </p:tav>
                                      </p:tavLst>
                                    </p:anim>
                                    <p:animEffect transition="in" filter="fade">
                                      <p:cBhvr>
                                        <p:cTn id="12" dur="1000"/>
                                        <p:tgtEl>
                                          <p:spTgt spid="119835"/>
                                        </p:tgtEl>
                                      </p:cBhvr>
                                    </p:animEffect>
                                  </p:childTnLst>
                                </p:cTn>
                              </p:par>
                              <p:par>
                                <p:cTn id="13" presetID="1" presetClass="entr" presetSubtype="0" fill="hold" nodeType="withEffect">
                                  <p:stCondLst>
                                    <p:cond delay="0"/>
                                  </p:stCondLst>
                                  <p:childTnLst>
                                    <p:set>
                                      <p:cBhvr>
                                        <p:cTn id="14" dur="1" fill="hold">
                                          <p:stCondLst>
                                            <p:cond delay="0"/>
                                          </p:stCondLst>
                                        </p:cTn>
                                        <p:tgtEl>
                                          <p:spTgt spid="11981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36"/>
                                        </p:tgtEl>
                                        <p:attrNameLst>
                                          <p:attrName>style.visibility</p:attrName>
                                        </p:attrNameLst>
                                      </p:cBhvr>
                                      <p:to>
                                        <p:strVal val="visible"/>
                                      </p:to>
                                    </p:set>
                                  </p:childTnLst>
                                </p:cTn>
                              </p:par>
                              <p:par>
                                <p:cTn id="19" presetID="35" presetClass="path" presetSubtype="0" accel="50000" decel="50000" fill="hold" grpId="1" nodeType="withEffect">
                                  <p:stCondLst>
                                    <p:cond delay="0"/>
                                  </p:stCondLst>
                                  <p:childTnLst>
                                    <p:animMotion origin="layout" path="M -4.375E-6 4.44444E-6 L -0.19049 -0.00463 " pathEditMode="relative" rAng="0" ptsTypes="AA">
                                      <p:cBhvr>
                                        <p:cTn id="20" dur="2000" fill="hold"/>
                                        <p:tgtEl>
                                          <p:spTgt spid="119836"/>
                                        </p:tgtEl>
                                        <p:attrNameLst>
                                          <p:attrName>ppt_x</p:attrName>
                                          <p:attrName>ppt_y</p:attrName>
                                        </p:attrNameLst>
                                      </p:cBhvr>
                                      <p:rCtr x="-9531" y="-231"/>
                                    </p:animMotion>
                                  </p:childTnLst>
                                </p:cTn>
                              </p:par>
                            </p:childTnLst>
                          </p:cTn>
                        </p:par>
                        <p:par>
                          <p:cTn id="21" fill="hold" nodeType="afterGroup">
                            <p:stCondLst>
                              <p:cond delay="2000"/>
                            </p:stCondLst>
                            <p:childTnLst>
                              <p:par>
                                <p:cTn id="22" presetID="10" presetClass="exit" presetSubtype="0" fill="hold" grpId="1" nodeType="afterEffect">
                                  <p:stCondLst>
                                    <p:cond delay="0"/>
                                  </p:stCondLst>
                                  <p:childTnLst>
                                    <p:animEffect transition="out" filter="fade">
                                      <p:cBhvr>
                                        <p:cTn id="23" dur="2000"/>
                                        <p:tgtEl>
                                          <p:spTgt spid="119835"/>
                                        </p:tgtEl>
                                      </p:cBhvr>
                                    </p:animEffect>
                                    <p:set>
                                      <p:cBhvr>
                                        <p:cTn id="24" dur="1" fill="hold">
                                          <p:stCondLst>
                                            <p:cond delay="1999"/>
                                          </p:stCondLst>
                                        </p:cTn>
                                        <p:tgtEl>
                                          <p:spTgt spid="119835"/>
                                        </p:tgtEl>
                                        <p:attrNameLst>
                                          <p:attrName>style.visibility</p:attrName>
                                        </p:attrNameLst>
                                      </p:cBhvr>
                                      <p:to>
                                        <p:strVal val="hidden"/>
                                      </p:to>
                                    </p:set>
                                  </p:childTnLst>
                                </p:cTn>
                              </p:par>
                              <p:par>
                                <p:cTn id="25" presetID="10" presetClass="exit" presetSubtype="0" fill="hold" grpId="2" nodeType="withEffect">
                                  <p:stCondLst>
                                    <p:cond delay="0"/>
                                  </p:stCondLst>
                                  <p:childTnLst>
                                    <p:animEffect transition="out" filter="fade">
                                      <p:cBhvr>
                                        <p:cTn id="26" dur="2000"/>
                                        <p:tgtEl>
                                          <p:spTgt spid="119836"/>
                                        </p:tgtEl>
                                      </p:cBhvr>
                                    </p:animEffect>
                                    <p:set>
                                      <p:cBhvr>
                                        <p:cTn id="27" dur="1" fill="hold">
                                          <p:stCondLst>
                                            <p:cond delay="1999"/>
                                          </p:stCondLst>
                                        </p:cTn>
                                        <p:tgtEl>
                                          <p:spTgt spid="119836"/>
                                        </p:tgtEl>
                                        <p:attrNameLst>
                                          <p:attrName>style.visibility</p:attrName>
                                        </p:attrNameLst>
                                      </p:cBhvr>
                                      <p:to>
                                        <p:strVal val="hidden"/>
                                      </p:to>
                                    </p:set>
                                  </p:childTnLst>
                                </p:cTn>
                              </p:par>
                              <p:par>
                                <p:cTn id="28" presetID="35" presetClass="path" presetSubtype="0" accel="50000" decel="50000" fill="hold" grpId="1" nodeType="withEffect">
                                  <p:stCondLst>
                                    <p:cond delay="0"/>
                                  </p:stCondLst>
                                  <p:childTnLst>
                                    <p:animMotion origin="layout" path="M 0.17722 -0.2419 L 0.02253 -0.20996 " pathEditMode="relative" rAng="0" ptsTypes="AA">
                                      <p:cBhvr>
                                        <p:cTn id="29" dur="2000" fill="hold"/>
                                        <p:tgtEl>
                                          <p:spTgt spid="119834"/>
                                        </p:tgtEl>
                                        <p:attrNameLst>
                                          <p:attrName>ppt_x</p:attrName>
                                          <p:attrName>ppt_y</p:attrName>
                                        </p:attrNameLst>
                                      </p:cBhvr>
                                      <p:rCtr x="-7734" y="1597"/>
                                    </p:animMotion>
                                  </p:childTnLst>
                                </p:cTn>
                              </p:par>
                              <p:par>
                                <p:cTn id="30" presetID="63" presetClass="path" presetSubtype="0" accel="50000" decel="50000" fill="hold" grpId="0" nodeType="withEffect">
                                  <p:stCondLst>
                                    <p:cond delay="0"/>
                                  </p:stCondLst>
                                  <p:childTnLst>
                                    <p:animMotion origin="layout" path="M 4.16667E-6 1.48148E-6 L 0.18541 0.0419 " pathEditMode="relative" rAng="0" ptsTypes="AA">
                                      <p:cBhvr>
                                        <p:cTn id="31" dur="2000" fill="hold"/>
                                        <p:tgtEl>
                                          <p:spTgt spid="119819"/>
                                        </p:tgtEl>
                                        <p:attrNameLst>
                                          <p:attrName>ppt_x</p:attrName>
                                          <p:attrName>ppt_y</p:attrName>
                                        </p:attrNameLst>
                                      </p:cBhvr>
                                      <p:rCtr x="9271" y="2083"/>
                                    </p:animMotion>
                                  </p:childTnLst>
                                </p:cTn>
                              </p:par>
                            </p:childTnLst>
                          </p:cTn>
                        </p:par>
                        <p:par>
                          <p:cTn id="32" fill="hold" nodeType="afterGroup">
                            <p:stCondLst>
                              <p:cond delay="4000"/>
                            </p:stCondLst>
                            <p:childTnLst>
                              <p:par>
                                <p:cTn id="33" presetID="55" presetClass="entr" presetSubtype="0" fill="hold" grpId="0" nodeType="afterEffect">
                                  <p:stCondLst>
                                    <p:cond delay="0"/>
                                  </p:stCondLst>
                                  <p:childTnLst>
                                    <p:set>
                                      <p:cBhvr>
                                        <p:cTn id="34" dur="1" fill="hold">
                                          <p:stCondLst>
                                            <p:cond delay="0"/>
                                          </p:stCondLst>
                                        </p:cTn>
                                        <p:tgtEl>
                                          <p:spTgt spid="119837"/>
                                        </p:tgtEl>
                                        <p:attrNameLst>
                                          <p:attrName>style.visibility</p:attrName>
                                        </p:attrNameLst>
                                      </p:cBhvr>
                                      <p:to>
                                        <p:strVal val="visible"/>
                                      </p:to>
                                    </p:set>
                                    <p:anim calcmode="lin" valueType="num">
                                      <p:cBhvr>
                                        <p:cTn id="35" dur="1000" fill="hold"/>
                                        <p:tgtEl>
                                          <p:spTgt spid="119837"/>
                                        </p:tgtEl>
                                        <p:attrNameLst>
                                          <p:attrName>ppt_w</p:attrName>
                                        </p:attrNameLst>
                                      </p:cBhvr>
                                      <p:tavLst>
                                        <p:tav tm="0">
                                          <p:val>
                                            <p:strVal val="#ppt_w*0.70"/>
                                          </p:val>
                                        </p:tav>
                                        <p:tav tm="100000">
                                          <p:val>
                                            <p:strVal val="#ppt_w"/>
                                          </p:val>
                                        </p:tav>
                                      </p:tavLst>
                                    </p:anim>
                                    <p:anim calcmode="lin" valueType="num">
                                      <p:cBhvr>
                                        <p:cTn id="36" dur="1000" fill="hold"/>
                                        <p:tgtEl>
                                          <p:spTgt spid="119837"/>
                                        </p:tgtEl>
                                        <p:attrNameLst>
                                          <p:attrName>ppt_h</p:attrName>
                                        </p:attrNameLst>
                                      </p:cBhvr>
                                      <p:tavLst>
                                        <p:tav tm="0">
                                          <p:val>
                                            <p:strVal val="#ppt_h"/>
                                          </p:val>
                                        </p:tav>
                                        <p:tav tm="100000">
                                          <p:val>
                                            <p:strVal val="#ppt_h"/>
                                          </p:val>
                                        </p:tav>
                                      </p:tavLst>
                                    </p:anim>
                                    <p:animEffect transition="in" filter="fade">
                                      <p:cBhvr>
                                        <p:cTn id="37" dur="1000"/>
                                        <p:tgtEl>
                                          <p:spTgt spid="11983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9839"/>
                                        </p:tgtEl>
                                        <p:attrNameLst>
                                          <p:attrName>style.visibility</p:attrName>
                                        </p:attrNameLst>
                                      </p:cBhvr>
                                      <p:to>
                                        <p:strVal val="visible"/>
                                      </p:to>
                                    </p:set>
                                  </p:childTnLst>
                                </p:cTn>
                              </p:par>
                              <p:par>
                                <p:cTn id="42" presetID="35" presetClass="path" presetSubtype="0" accel="50000" decel="50000" fill="hold" grpId="1" nodeType="withEffect">
                                  <p:stCondLst>
                                    <p:cond delay="0"/>
                                  </p:stCondLst>
                                  <p:childTnLst>
                                    <p:animMotion origin="layout" path="M 0.04206 0.00579 L -0.06497 -0.00394 " pathEditMode="relative" rAng="0" ptsTypes="AA">
                                      <p:cBhvr>
                                        <p:cTn id="43" dur="2000" fill="hold"/>
                                        <p:tgtEl>
                                          <p:spTgt spid="119839"/>
                                        </p:tgtEl>
                                        <p:attrNameLst>
                                          <p:attrName>ppt_x</p:attrName>
                                          <p:attrName>ppt_y</p:attrName>
                                        </p:attrNameLst>
                                      </p:cBhvr>
                                      <p:rCtr x="-5352" y="-486"/>
                                    </p:animMotion>
                                  </p:childTnLst>
                                </p:cTn>
                              </p:par>
                            </p:childTnLst>
                          </p:cTn>
                        </p:par>
                        <p:par>
                          <p:cTn id="44" fill="hold" nodeType="afterGroup">
                            <p:stCondLst>
                              <p:cond delay="2000"/>
                            </p:stCondLst>
                            <p:childTnLst>
                              <p:par>
                                <p:cTn id="45" presetID="10" presetClass="exit" presetSubtype="0" fill="hold" grpId="1" nodeType="afterEffect">
                                  <p:stCondLst>
                                    <p:cond delay="0"/>
                                  </p:stCondLst>
                                  <p:childTnLst>
                                    <p:animEffect transition="out" filter="fade">
                                      <p:cBhvr>
                                        <p:cTn id="46" dur="2000"/>
                                        <p:tgtEl>
                                          <p:spTgt spid="119837"/>
                                        </p:tgtEl>
                                      </p:cBhvr>
                                    </p:animEffect>
                                    <p:set>
                                      <p:cBhvr>
                                        <p:cTn id="47" dur="1" fill="hold">
                                          <p:stCondLst>
                                            <p:cond delay="1999"/>
                                          </p:stCondLst>
                                        </p:cTn>
                                        <p:tgtEl>
                                          <p:spTgt spid="119837"/>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2000"/>
                                        <p:tgtEl>
                                          <p:spTgt spid="119839"/>
                                        </p:tgtEl>
                                      </p:cBhvr>
                                    </p:animEffect>
                                    <p:set>
                                      <p:cBhvr>
                                        <p:cTn id="50" dur="1" fill="hold">
                                          <p:stCondLst>
                                            <p:cond delay="1999"/>
                                          </p:stCondLst>
                                        </p:cTn>
                                        <p:tgtEl>
                                          <p:spTgt spid="119839"/>
                                        </p:tgtEl>
                                        <p:attrNameLst>
                                          <p:attrName>style.visibility</p:attrName>
                                        </p:attrNameLst>
                                      </p:cBhvr>
                                      <p:to>
                                        <p:strVal val="hidden"/>
                                      </p:to>
                                    </p:set>
                                  </p:childTnLst>
                                </p:cTn>
                              </p:par>
                              <p:par>
                                <p:cTn id="51" presetID="35" presetClass="path" presetSubtype="0" accel="50000" decel="50000" fill="hold" grpId="0" nodeType="withEffect">
                                  <p:stCondLst>
                                    <p:cond delay="0"/>
                                  </p:stCondLst>
                                  <p:childTnLst>
                                    <p:animMotion origin="layout" path="M -2.5E-6 -2.59259E-6 L -0.13385 0.09445 " pathEditMode="relative" rAng="0" ptsTypes="AA">
                                      <p:cBhvr>
                                        <p:cTn id="52" dur="2000" fill="hold"/>
                                        <p:tgtEl>
                                          <p:spTgt spid="119817"/>
                                        </p:tgtEl>
                                        <p:attrNameLst>
                                          <p:attrName>ppt_x</p:attrName>
                                          <p:attrName>ppt_y</p:attrName>
                                        </p:attrNameLst>
                                      </p:cBhvr>
                                      <p:rCtr x="-6693" y="4722"/>
                                    </p:animMotion>
                                  </p:childTnLst>
                                </p:cTn>
                              </p:par>
                              <p:par>
                                <p:cTn id="53" presetID="64" presetClass="path" presetSubtype="0" accel="50000" decel="50000" fill="hold" grpId="1" nodeType="withEffect">
                                  <p:stCondLst>
                                    <p:cond delay="0"/>
                                  </p:stCondLst>
                                  <p:childTnLst>
                                    <p:animMotion origin="layout" path="M 0.18541 0.0419 L 0.03802 -0.12616 " pathEditMode="relative" rAng="0" ptsTypes="AA">
                                      <p:cBhvr>
                                        <p:cTn id="54" dur="2000" fill="hold"/>
                                        <p:tgtEl>
                                          <p:spTgt spid="119819"/>
                                        </p:tgtEl>
                                        <p:attrNameLst>
                                          <p:attrName>ppt_x</p:attrName>
                                          <p:attrName>ppt_y</p:attrName>
                                        </p:attrNameLst>
                                      </p:cBhvr>
                                      <p:rCtr x="-7370" y="-8403"/>
                                    </p:animMotion>
                                  </p:childTnLst>
                                </p:cTn>
                              </p:par>
                            </p:childTnLst>
                          </p:cTn>
                        </p:par>
                        <p:par>
                          <p:cTn id="55" fill="hold" nodeType="afterGroup">
                            <p:stCondLst>
                              <p:cond delay="4000"/>
                            </p:stCondLst>
                            <p:childTnLst>
                              <p:par>
                                <p:cTn id="56" presetID="55" presetClass="entr" presetSubtype="0" fill="hold" grpId="0" nodeType="afterEffect">
                                  <p:stCondLst>
                                    <p:cond delay="0"/>
                                  </p:stCondLst>
                                  <p:childTnLst>
                                    <p:set>
                                      <p:cBhvr>
                                        <p:cTn id="57" dur="1" fill="hold">
                                          <p:stCondLst>
                                            <p:cond delay="0"/>
                                          </p:stCondLst>
                                        </p:cTn>
                                        <p:tgtEl>
                                          <p:spTgt spid="119840"/>
                                        </p:tgtEl>
                                        <p:attrNameLst>
                                          <p:attrName>style.visibility</p:attrName>
                                        </p:attrNameLst>
                                      </p:cBhvr>
                                      <p:to>
                                        <p:strVal val="visible"/>
                                      </p:to>
                                    </p:set>
                                    <p:anim calcmode="lin" valueType="num">
                                      <p:cBhvr>
                                        <p:cTn id="58" dur="1000" fill="hold"/>
                                        <p:tgtEl>
                                          <p:spTgt spid="119840"/>
                                        </p:tgtEl>
                                        <p:attrNameLst>
                                          <p:attrName>ppt_w</p:attrName>
                                        </p:attrNameLst>
                                      </p:cBhvr>
                                      <p:tavLst>
                                        <p:tav tm="0">
                                          <p:val>
                                            <p:strVal val="#ppt_w*0.70"/>
                                          </p:val>
                                        </p:tav>
                                        <p:tav tm="100000">
                                          <p:val>
                                            <p:strVal val="#ppt_w"/>
                                          </p:val>
                                        </p:tav>
                                      </p:tavLst>
                                    </p:anim>
                                    <p:anim calcmode="lin" valueType="num">
                                      <p:cBhvr>
                                        <p:cTn id="59" dur="1000" fill="hold"/>
                                        <p:tgtEl>
                                          <p:spTgt spid="119840"/>
                                        </p:tgtEl>
                                        <p:attrNameLst>
                                          <p:attrName>ppt_h</p:attrName>
                                        </p:attrNameLst>
                                      </p:cBhvr>
                                      <p:tavLst>
                                        <p:tav tm="0">
                                          <p:val>
                                            <p:strVal val="#ppt_h"/>
                                          </p:val>
                                        </p:tav>
                                        <p:tav tm="100000">
                                          <p:val>
                                            <p:strVal val="#ppt_h"/>
                                          </p:val>
                                        </p:tav>
                                      </p:tavLst>
                                    </p:anim>
                                    <p:animEffect transition="in" filter="fade">
                                      <p:cBhvr>
                                        <p:cTn id="60" dur="1000"/>
                                        <p:tgtEl>
                                          <p:spTgt spid="11984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9841"/>
                                        </p:tgtEl>
                                        <p:attrNameLst>
                                          <p:attrName>style.visibility</p:attrName>
                                        </p:attrNameLst>
                                      </p:cBhvr>
                                      <p:to>
                                        <p:strVal val="visible"/>
                                      </p:to>
                                    </p:set>
                                  </p:childTnLst>
                                </p:cTn>
                              </p:par>
                              <p:par>
                                <p:cTn id="65" presetID="35" presetClass="path" presetSubtype="0" accel="50000" decel="50000" fill="hold" grpId="1" nodeType="withEffect">
                                  <p:stCondLst>
                                    <p:cond delay="0"/>
                                  </p:stCondLst>
                                  <p:childTnLst>
                                    <p:animMotion origin="layout" path="M -4.375E-6 2.96296E-6 L -0.15351 -0.00371 " pathEditMode="relative" rAng="0" ptsTypes="AA">
                                      <p:cBhvr>
                                        <p:cTn id="66" dur="2000" fill="hold"/>
                                        <p:tgtEl>
                                          <p:spTgt spid="119841"/>
                                        </p:tgtEl>
                                        <p:attrNameLst>
                                          <p:attrName>ppt_x</p:attrName>
                                          <p:attrName>ppt_y</p:attrName>
                                        </p:attrNameLst>
                                      </p:cBhvr>
                                      <p:rCtr x="-7682" y="-185"/>
                                    </p:animMotion>
                                  </p:childTnLst>
                                </p:cTn>
                              </p:par>
                            </p:childTnLst>
                          </p:cTn>
                        </p:par>
                        <p:par>
                          <p:cTn id="67" fill="hold" nodeType="afterGroup">
                            <p:stCondLst>
                              <p:cond delay="2000"/>
                            </p:stCondLst>
                            <p:childTnLst>
                              <p:par>
                                <p:cTn id="68" presetID="10" presetClass="exit" presetSubtype="0" fill="hold" grpId="1" nodeType="afterEffect">
                                  <p:stCondLst>
                                    <p:cond delay="0"/>
                                  </p:stCondLst>
                                  <p:childTnLst>
                                    <p:animEffect transition="out" filter="fade">
                                      <p:cBhvr>
                                        <p:cTn id="69" dur="2000"/>
                                        <p:tgtEl>
                                          <p:spTgt spid="119840"/>
                                        </p:tgtEl>
                                      </p:cBhvr>
                                    </p:animEffect>
                                    <p:set>
                                      <p:cBhvr>
                                        <p:cTn id="70" dur="1" fill="hold">
                                          <p:stCondLst>
                                            <p:cond delay="1999"/>
                                          </p:stCondLst>
                                        </p:cTn>
                                        <p:tgtEl>
                                          <p:spTgt spid="11984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2000"/>
                                        <p:tgtEl>
                                          <p:spTgt spid="119841"/>
                                        </p:tgtEl>
                                      </p:cBhvr>
                                    </p:animEffect>
                                    <p:set>
                                      <p:cBhvr>
                                        <p:cTn id="73" dur="1" fill="hold">
                                          <p:stCondLst>
                                            <p:cond delay="1999"/>
                                          </p:stCondLst>
                                        </p:cTn>
                                        <p:tgtEl>
                                          <p:spTgt spid="119841"/>
                                        </p:tgtEl>
                                        <p:attrNameLst>
                                          <p:attrName>style.visibility</p:attrName>
                                        </p:attrNameLst>
                                      </p:cBhvr>
                                      <p:to>
                                        <p:strVal val="hidden"/>
                                      </p:to>
                                    </p:set>
                                  </p:childTnLst>
                                </p:cTn>
                              </p:par>
                              <p:par>
                                <p:cTn id="74" presetID="49" presetClass="path" presetSubtype="0" accel="50000" decel="50000" fill="hold" grpId="0" nodeType="withEffect">
                                  <p:stCondLst>
                                    <p:cond delay="0"/>
                                  </p:stCondLst>
                                  <p:childTnLst>
                                    <p:animMotion origin="layout" path="M 3.33333E-6 3.33333E-6 L 0.11588 0.07338 " pathEditMode="relative" rAng="0" ptsTypes="AA">
                                      <p:cBhvr>
                                        <p:cTn id="75" dur="2000" fill="hold"/>
                                        <p:tgtEl>
                                          <p:spTgt spid="119816"/>
                                        </p:tgtEl>
                                        <p:attrNameLst>
                                          <p:attrName>ppt_x</p:attrName>
                                          <p:attrName>ppt_y</p:attrName>
                                        </p:attrNameLst>
                                      </p:cBhvr>
                                      <p:rCtr x="5794" y="3657"/>
                                    </p:animMotion>
                                  </p:childTnLst>
                                </p:cTn>
                              </p:par>
                              <p:par>
                                <p:cTn id="76" presetID="42" presetClass="path" presetSubtype="0" accel="50000" decel="50000" fill="hold" grpId="2" nodeType="withEffect">
                                  <p:stCondLst>
                                    <p:cond delay="0"/>
                                  </p:stCondLst>
                                  <p:childTnLst>
                                    <p:animMotion origin="layout" path="M 0.03802 -0.12616 L -0.15443 0.0287 " pathEditMode="relative" rAng="0" ptsTypes="AA">
                                      <p:cBhvr>
                                        <p:cTn id="77" dur="2000" fill="hold"/>
                                        <p:tgtEl>
                                          <p:spTgt spid="119819"/>
                                        </p:tgtEl>
                                        <p:attrNameLst>
                                          <p:attrName>ppt_x</p:attrName>
                                          <p:attrName>ppt_y</p:attrName>
                                        </p:attrNameLst>
                                      </p:cBhvr>
                                      <p:rCtr x="-9622" y="7731"/>
                                    </p:animMotion>
                                  </p:childTnLst>
                                </p:cTn>
                              </p:par>
                            </p:childTnLst>
                          </p:cTn>
                        </p:par>
                        <p:par>
                          <p:cTn id="78" fill="hold" nodeType="afterGroup">
                            <p:stCondLst>
                              <p:cond delay="4000"/>
                            </p:stCondLst>
                            <p:childTnLst>
                              <p:par>
                                <p:cTn id="79" presetID="55" presetClass="entr" presetSubtype="0" fill="hold" grpId="0" nodeType="afterEffect">
                                  <p:stCondLst>
                                    <p:cond delay="0"/>
                                  </p:stCondLst>
                                  <p:childTnLst>
                                    <p:set>
                                      <p:cBhvr>
                                        <p:cTn id="80" dur="1" fill="hold">
                                          <p:stCondLst>
                                            <p:cond delay="0"/>
                                          </p:stCondLst>
                                        </p:cTn>
                                        <p:tgtEl>
                                          <p:spTgt spid="119842"/>
                                        </p:tgtEl>
                                        <p:attrNameLst>
                                          <p:attrName>style.visibility</p:attrName>
                                        </p:attrNameLst>
                                      </p:cBhvr>
                                      <p:to>
                                        <p:strVal val="visible"/>
                                      </p:to>
                                    </p:set>
                                    <p:anim calcmode="lin" valueType="num">
                                      <p:cBhvr>
                                        <p:cTn id="81" dur="1000" fill="hold"/>
                                        <p:tgtEl>
                                          <p:spTgt spid="119842"/>
                                        </p:tgtEl>
                                        <p:attrNameLst>
                                          <p:attrName>ppt_w</p:attrName>
                                        </p:attrNameLst>
                                      </p:cBhvr>
                                      <p:tavLst>
                                        <p:tav tm="0">
                                          <p:val>
                                            <p:strVal val="#ppt_w*0.70"/>
                                          </p:val>
                                        </p:tav>
                                        <p:tav tm="100000">
                                          <p:val>
                                            <p:strVal val="#ppt_w"/>
                                          </p:val>
                                        </p:tav>
                                      </p:tavLst>
                                    </p:anim>
                                    <p:anim calcmode="lin" valueType="num">
                                      <p:cBhvr>
                                        <p:cTn id="82" dur="1000" fill="hold"/>
                                        <p:tgtEl>
                                          <p:spTgt spid="119842"/>
                                        </p:tgtEl>
                                        <p:attrNameLst>
                                          <p:attrName>ppt_h</p:attrName>
                                        </p:attrNameLst>
                                      </p:cBhvr>
                                      <p:tavLst>
                                        <p:tav tm="0">
                                          <p:val>
                                            <p:strVal val="#ppt_h"/>
                                          </p:val>
                                        </p:tav>
                                        <p:tav tm="100000">
                                          <p:val>
                                            <p:strVal val="#ppt_h"/>
                                          </p:val>
                                        </p:tav>
                                      </p:tavLst>
                                    </p:anim>
                                    <p:animEffect transition="in" filter="fade">
                                      <p:cBhvr>
                                        <p:cTn id="83" dur="1000"/>
                                        <p:tgtEl>
                                          <p:spTgt spid="119842"/>
                                        </p:tgtEl>
                                      </p:cBhvr>
                                    </p:animEffect>
                                  </p:childTnLst>
                                </p:cTn>
                              </p:par>
                            </p:childTnLst>
                          </p:cTn>
                        </p:par>
                        <p:par>
                          <p:cTn id="84" fill="hold" nodeType="afterGroup">
                            <p:stCondLst>
                              <p:cond delay="5000"/>
                            </p:stCondLst>
                            <p:childTnLst>
                              <p:par>
                                <p:cTn id="85" presetID="55" presetClass="entr" presetSubtype="0" fill="hold" grpId="0" nodeType="afterEffect">
                                  <p:stCondLst>
                                    <p:cond delay="0"/>
                                  </p:stCondLst>
                                  <p:childTnLst>
                                    <p:set>
                                      <p:cBhvr>
                                        <p:cTn id="86" dur="1" fill="hold">
                                          <p:stCondLst>
                                            <p:cond delay="0"/>
                                          </p:stCondLst>
                                        </p:cTn>
                                        <p:tgtEl>
                                          <p:spTgt spid="119843"/>
                                        </p:tgtEl>
                                        <p:attrNameLst>
                                          <p:attrName>style.visibility</p:attrName>
                                        </p:attrNameLst>
                                      </p:cBhvr>
                                      <p:to>
                                        <p:strVal val="visible"/>
                                      </p:to>
                                    </p:set>
                                    <p:anim calcmode="lin" valueType="num">
                                      <p:cBhvr>
                                        <p:cTn id="87" dur="1000" fill="hold"/>
                                        <p:tgtEl>
                                          <p:spTgt spid="119843"/>
                                        </p:tgtEl>
                                        <p:attrNameLst>
                                          <p:attrName>ppt_w</p:attrName>
                                        </p:attrNameLst>
                                      </p:cBhvr>
                                      <p:tavLst>
                                        <p:tav tm="0">
                                          <p:val>
                                            <p:strVal val="#ppt_w*0.70"/>
                                          </p:val>
                                        </p:tav>
                                        <p:tav tm="100000">
                                          <p:val>
                                            <p:strVal val="#ppt_w"/>
                                          </p:val>
                                        </p:tav>
                                      </p:tavLst>
                                    </p:anim>
                                    <p:anim calcmode="lin" valueType="num">
                                      <p:cBhvr>
                                        <p:cTn id="88" dur="1000" fill="hold"/>
                                        <p:tgtEl>
                                          <p:spTgt spid="119843"/>
                                        </p:tgtEl>
                                        <p:attrNameLst>
                                          <p:attrName>ppt_h</p:attrName>
                                        </p:attrNameLst>
                                      </p:cBhvr>
                                      <p:tavLst>
                                        <p:tav tm="0">
                                          <p:val>
                                            <p:strVal val="#ppt_h"/>
                                          </p:val>
                                        </p:tav>
                                        <p:tav tm="100000">
                                          <p:val>
                                            <p:strVal val="#ppt_h"/>
                                          </p:val>
                                        </p:tav>
                                      </p:tavLst>
                                    </p:anim>
                                    <p:animEffect transition="in" filter="fade">
                                      <p:cBhvr>
                                        <p:cTn id="89" dur="1000"/>
                                        <p:tgtEl>
                                          <p:spTgt spid="11984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9844"/>
                                        </p:tgtEl>
                                        <p:attrNameLst>
                                          <p:attrName>style.visibility</p:attrName>
                                        </p:attrNameLst>
                                      </p:cBhvr>
                                      <p:to>
                                        <p:strVal val="visible"/>
                                      </p:to>
                                    </p:set>
                                    <p:animEffect transition="in" filter="fade">
                                      <p:cBhvr>
                                        <p:cTn id="94" dur="2000"/>
                                        <p:tgtEl>
                                          <p:spTgt spid="119844"/>
                                        </p:tgtEl>
                                      </p:cBhvr>
                                    </p:animEffect>
                                  </p:childTnLst>
                                </p:cTn>
                              </p:par>
                            </p:childTnLst>
                          </p:cTn>
                        </p:par>
                        <p:par>
                          <p:cTn id="95" fill="hold" nodeType="afterGroup">
                            <p:stCondLst>
                              <p:cond delay="2000"/>
                            </p:stCondLst>
                            <p:childTnLst>
                              <p:par>
                                <p:cTn id="96" presetID="1" presetClass="entr" presetSubtype="0" fill="hold" grpId="0" nodeType="afterEffect">
                                  <p:stCondLst>
                                    <p:cond delay="0"/>
                                  </p:stCondLst>
                                  <p:childTnLst>
                                    <p:set>
                                      <p:cBhvr>
                                        <p:cTn id="97" dur="1" fill="hold">
                                          <p:stCondLst>
                                            <p:cond delay="0"/>
                                          </p:stCondLst>
                                        </p:cTn>
                                        <p:tgtEl>
                                          <p:spTgt spid="119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6" grpId="0" animBg="1"/>
      <p:bldP spid="119817" grpId="0" animBg="1"/>
      <p:bldP spid="119819" grpId="0" animBg="1"/>
      <p:bldP spid="119819" grpId="1" animBg="1"/>
      <p:bldP spid="119819" grpId="2" animBg="1"/>
      <p:bldP spid="119834" grpId="0" animBg="1"/>
      <p:bldP spid="119834" grpId="1" animBg="1"/>
      <p:bldP spid="119835" grpId="0" animBg="1"/>
      <p:bldP spid="119835" grpId="1" animBg="1"/>
      <p:bldP spid="119836" grpId="0" animBg="1"/>
      <p:bldP spid="119836" grpId="1" animBg="1"/>
      <p:bldP spid="119836" grpId="2" animBg="1"/>
      <p:bldP spid="119837" grpId="0" animBg="1"/>
      <p:bldP spid="119837" grpId="1" animBg="1"/>
      <p:bldP spid="119839" grpId="0" animBg="1"/>
      <p:bldP spid="119839" grpId="1" animBg="1"/>
      <p:bldP spid="119839" grpId="2" animBg="1"/>
      <p:bldP spid="119840" grpId="0" animBg="1"/>
      <p:bldP spid="119840" grpId="1" animBg="1"/>
      <p:bldP spid="119841" grpId="0" animBg="1"/>
      <p:bldP spid="119841" grpId="1" animBg="1"/>
      <p:bldP spid="119841" grpId="2" animBg="1"/>
      <p:bldP spid="119842" grpId="0" animBg="1"/>
      <p:bldP spid="119843" grpId="0" animBg="1"/>
      <p:bldP spid="119844" grpId="0" animBg="1"/>
      <p:bldP spid="1198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1524001" y="1844675"/>
            <a:ext cx="6227763" cy="4248150"/>
          </a:xfrm>
          <a:prstGeom prst="rect">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en-US"/>
          </a:p>
        </p:txBody>
      </p:sp>
      <p:sp>
        <p:nvSpPr>
          <p:cNvPr id="136194" name="Rectangle 2"/>
          <p:cNvSpPr>
            <a:spLocks noGrp="1" noChangeArrowheads="1"/>
          </p:cNvSpPr>
          <p:nvPr>
            <p:ph type="title"/>
          </p:nvPr>
        </p:nvSpPr>
        <p:spPr/>
        <p:txBody>
          <a:bodyPr/>
          <a:lstStyle/>
          <a:p>
            <a:r>
              <a:rPr lang="de-DE" altLang="en-US" dirty="0" err="1"/>
              <a:t>Photodissoziationsregionen</a:t>
            </a:r>
            <a:endParaRPr lang="de-DE" altLang="en-US" dirty="0"/>
          </a:p>
        </p:txBody>
      </p:sp>
      <p:sp>
        <p:nvSpPr>
          <p:cNvPr id="136212" name="Rectangle 20"/>
          <p:cNvSpPr>
            <a:spLocks noChangeArrowheads="1"/>
          </p:cNvSpPr>
          <p:nvPr/>
        </p:nvSpPr>
        <p:spPr bwMode="auto">
          <a:xfrm>
            <a:off x="5448301" y="1844675"/>
            <a:ext cx="2303463" cy="4248150"/>
          </a:xfrm>
          <a:prstGeom prst="rect">
            <a:avLst/>
          </a:prstGeom>
          <a:gradFill rotWithShape="1">
            <a:gsLst>
              <a:gs pos="0">
                <a:srgbClr val="969696"/>
              </a:gs>
              <a:gs pos="100000">
                <a:srgbClr val="C0C0C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3" name="Rectangle 21"/>
          <p:cNvSpPr>
            <a:spLocks noChangeArrowheads="1"/>
          </p:cNvSpPr>
          <p:nvPr/>
        </p:nvSpPr>
        <p:spPr bwMode="auto">
          <a:xfrm>
            <a:off x="4008438" y="1844675"/>
            <a:ext cx="1439862" cy="4248150"/>
          </a:xfrm>
          <a:prstGeom prst="rect">
            <a:avLst/>
          </a:prstGeom>
          <a:gradFill rotWithShape="1">
            <a:gsLst>
              <a:gs pos="0">
                <a:srgbClr val="5F5F5F"/>
              </a:gs>
              <a:gs pos="100000">
                <a:srgbClr val="96969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1" name="Text Box 19"/>
          <p:cNvSpPr txBox="1">
            <a:spLocks noChangeArrowheads="1"/>
          </p:cNvSpPr>
          <p:nvPr/>
        </p:nvSpPr>
        <p:spPr bwMode="auto">
          <a:xfrm>
            <a:off x="5591175" y="1916114"/>
            <a:ext cx="17287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2000" b="1">
                <a:solidFill>
                  <a:srgbClr val="000000"/>
                </a:solidFill>
              </a:rPr>
              <a:t>starke Strahlung:</a:t>
            </a:r>
          </a:p>
          <a:p>
            <a:endParaRPr lang="de-DE" altLang="en-US" sz="2000" b="1">
              <a:solidFill>
                <a:srgbClr val="000000"/>
              </a:solidFill>
            </a:endParaRPr>
          </a:p>
          <a:p>
            <a:r>
              <a:rPr lang="de-DE" altLang="en-US" sz="2000" b="1">
                <a:solidFill>
                  <a:srgbClr val="000000"/>
                </a:solidFill>
              </a:rPr>
              <a:t>C + h</a:t>
            </a:r>
            <a:r>
              <a:rPr lang="de-DE" altLang="en-US" sz="2000" b="1">
                <a:solidFill>
                  <a:srgbClr val="000000"/>
                </a:solidFill>
                <a:sym typeface="Symbol" panose="05050102010706020507" pitchFamily="18" charset="2"/>
              </a:rPr>
              <a:t> → C</a:t>
            </a:r>
            <a:r>
              <a:rPr lang="de-DE" altLang="en-US" sz="2000" b="1" baseline="30000">
                <a:solidFill>
                  <a:srgbClr val="000000"/>
                </a:solidFill>
                <a:sym typeface="Symbol" panose="05050102010706020507" pitchFamily="18" charset="2"/>
              </a:rPr>
              <a:t>+</a:t>
            </a:r>
          </a:p>
        </p:txBody>
      </p:sp>
      <p:grpSp>
        <p:nvGrpSpPr>
          <p:cNvPr id="136217" name="Group 25"/>
          <p:cNvGrpSpPr>
            <a:grpSpLocks/>
          </p:cNvGrpSpPr>
          <p:nvPr/>
        </p:nvGrpSpPr>
        <p:grpSpPr bwMode="auto">
          <a:xfrm>
            <a:off x="5016501" y="2276475"/>
            <a:ext cx="5256213" cy="3455988"/>
            <a:chOff x="2200" y="1434"/>
            <a:chExt cx="3311" cy="2177"/>
          </a:xfrm>
        </p:grpSpPr>
        <p:sp>
          <p:nvSpPr>
            <p:cNvPr id="136196" name="Line 4"/>
            <p:cNvSpPr>
              <a:spLocks noChangeShapeType="1"/>
            </p:cNvSpPr>
            <p:nvPr/>
          </p:nvSpPr>
          <p:spPr bwMode="auto">
            <a:xfrm flipH="1">
              <a:off x="3243" y="1434"/>
              <a:ext cx="226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7" name="Line 5"/>
            <p:cNvSpPr>
              <a:spLocks noChangeShapeType="1"/>
            </p:cNvSpPr>
            <p:nvPr/>
          </p:nvSpPr>
          <p:spPr bwMode="auto">
            <a:xfrm flipH="1">
              <a:off x="3152" y="1797"/>
              <a:ext cx="2359"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8" name="Line 6"/>
            <p:cNvSpPr>
              <a:spLocks noChangeShapeType="1"/>
            </p:cNvSpPr>
            <p:nvPr/>
          </p:nvSpPr>
          <p:spPr bwMode="auto">
            <a:xfrm flipH="1">
              <a:off x="3787" y="1979"/>
              <a:ext cx="1724"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9" name="Line 7"/>
            <p:cNvSpPr>
              <a:spLocks noChangeShapeType="1"/>
            </p:cNvSpPr>
            <p:nvPr/>
          </p:nvSpPr>
          <p:spPr bwMode="auto">
            <a:xfrm flipH="1">
              <a:off x="3606" y="1616"/>
              <a:ext cx="1905"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0" name="Line 8"/>
            <p:cNvSpPr>
              <a:spLocks noChangeShapeType="1"/>
            </p:cNvSpPr>
            <p:nvPr/>
          </p:nvSpPr>
          <p:spPr bwMode="auto">
            <a:xfrm flipH="1">
              <a:off x="2744" y="2159"/>
              <a:ext cx="2767"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1" name="Line 9"/>
            <p:cNvSpPr>
              <a:spLocks noChangeShapeType="1"/>
            </p:cNvSpPr>
            <p:nvPr/>
          </p:nvSpPr>
          <p:spPr bwMode="auto">
            <a:xfrm flipH="1">
              <a:off x="3152" y="2522"/>
              <a:ext cx="2359"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2" name="Line 10"/>
            <p:cNvSpPr>
              <a:spLocks noChangeShapeType="1"/>
            </p:cNvSpPr>
            <p:nvPr/>
          </p:nvSpPr>
          <p:spPr bwMode="auto">
            <a:xfrm flipH="1">
              <a:off x="2200" y="2704"/>
              <a:ext cx="3311"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3" name="Line 11"/>
            <p:cNvSpPr>
              <a:spLocks noChangeShapeType="1"/>
            </p:cNvSpPr>
            <p:nvPr/>
          </p:nvSpPr>
          <p:spPr bwMode="auto">
            <a:xfrm flipH="1">
              <a:off x="3560" y="2341"/>
              <a:ext cx="1951"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4" name="Line 12"/>
            <p:cNvSpPr>
              <a:spLocks noChangeShapeType="1"/>
            </p:cNvSpPr>
            <p:nvPr/>
          </p:nvSpPr>
          <p:spPr bwMode="auto">
            <a:xfrm flipH="1">
              <a:off x="3742" y="2885"/>
              <a:ext cx="1769"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5" name="Line 13"/>
            <p:cNvSpPr>
              <a:spLocks noChangeShapeType="1"/>
            </p:cNvSpPr>
            <p:nvPr/>
          </p:nvSpPr>
          <p:spPr bwMode="auto">
            <a:xfrm flipH="1">
              <a:off x="2925" y="3248"/>
              <a:ext cx="2586"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6" name="Line 14"/>
            <p:cNvSpPr>
              <a:spLocks noChangeShapeType="1"/>
            </p:cNvSpPr>
            <p:nvPr/>
          </p:nvSpPr>
          <p:spPr bwMode="auto">
            <a:xfrm flipH="1">
              <a:off x="3515" y="3430"/>
              <a:ext cx="1996"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7" name="Line 15"/>
            <p:cNvSpPr>
              <a:spLocks noChangeShapeType="1"/>
            </p:cNvSpPr>
            <p:nvPr/>
          </p:nvSpPr>
          <p:spPr bwMode="auto">
            <a:xfrm flipH="1">
              <a:off x="3152" y="3067"/>
              <a:ext cx="2359"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8" name="Line 16"/>
            <p:cNvSpPr>
              <a:spLocks noChangeShapeType="1"/>
            </p:cNvSpPr>
            <p:nvPr/>
          </p:nvSpPr>
          <p:spPr bwMode="auto">
            <a:xfrm flipH="1">
              <a:off x="3107" y="3611"/>
              <a:ext cx="2404"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9" name="Text Box 17"/>
            <p:cNvSpPr txBox="1">
              <a:spLocks noChangeArrowheads="1"/>
            </p:cNvSpPr>
            <p:nvPr/>
          </p:nvSpPr>
          <p:spPr bwMode="auto">
            <a:xfrm>
              <a:off x="4455" y="2123"/>
              <a:ext cx="5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3600">
                  <a:solidFill>
                    <a:schemeClr val="folHlink"/>
                  </a:solidFill>
                </a:rPr>
                <a:t>UV</a:t>
              </a:r>
            </a:p>
          </p:txBody>
        </p:sp>
      </p:grpSp>
      <p:sp>
        <p:nvSpPr>
          <p:cNvPr id="136214" name="Text Box 22"/>
          <p:cNvSpPr txBox="1">
            <a:spLocks noChangeArrowheads="1"/>
          </p:cNvSpPr>
          <p:nvPr/>
        </p:nvSpPr>
        <p:spPr bwMode="auto">
          <a:xfrm>
            <a:off x="4008439" y="4797426"/>
            <a:ext cx="17287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2000" b="1">
                <a:solidFill>
                  <a:srgbClr val="000000"/>
                </a:solidFill>
              </a:rPr>
              <a:t>geringe Strahlung:</a:t>
            </a:r>
          </a:p>
          <a:p>
            <a:endParaRPr lang="de-DE" altLang="en-US" sz="2000" b="1">
              <a:solidFill>
                <a:srgbClr val="000000"/>
              </a:solidFill>
            </a:endParaRPr>
          </a:p>
          <a:p>
            <a:r>
              <a:rPr lang="de-DE" altLang="en-US" sz="2000" b="1">
                <a:solidFill>
                  <a:srgbClr val="000000"/>
                </a:solidFill>
              </a:rPr>
              <a:t>C</a:t>
            </a:r>
            <a:r>
              <a:rPr lang="de-DE" altLang="en-US" sz="2000" b="1" baseline="30000">
                <a:solidFill>
                  <a:srgbClr val="000000"/>
                </a:solidFill>
              </a:rPr>
              <a:t>+</a:t>
            </a:r>
            <a:r>
              <a:rPr lang="de-DE" altLang="en-US" sz="2000" b="1">
                <a:solidFill>
                  <a:srgbClr val="000000"/>
                </a:solidFill>
              </a:rPr>
              <a:t> + e</a:t>
            </a:r>
            <a:r>
              <a:rPr lang="de-DE" altLang="en-US" sz="2000" b="1">
                <a:solidFill>
                  <a:srgbClr val="000000"/>
                </a:solidFill>
                <a:sym typeface="Symbol" panose="05050102010706020507" pitchFamily="18" charset="2"/>
              </a:rPr>
              <a:t> → C</a:t>
            </a:r>
            <a:endParaRPr lang="de-DE" altLang="en-US" sz="2000" b="1" baseline="30000">
              <a:solidFill>
                <a:srgbClr val="000000"/>
              </a:solidFill>
              <a:sym typeface="Symbol" panose="05050102010706020507" pitchFamily="18" charset="2"/>
            </a:endParaRPr>
          </a:p>
        </p:txBody>
      </p:sp>
      <p:sp>
        <p:nvSpPr>
          <p:cNvPr id="136215" name="Text Box 23"/>
          <p:cNvSpPr txBox="1">
            <a:spLocks noChangeArrowheads="1"/>
          </p:cNvSpPr>
          <p:nvPr/>
        </p:nvSpPr>
        <p:spPr bwMode="auto">
          <a:xfrm>
            <a:off x="2063750" y="1844676"/>
            <a:ext cx="22685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2000" b="1"/>
              <a:t>keine Strahlung:</a:t>
            </a:r>
          </a:p>
          <a:p>
            <a:endParaRPr lang="de-DE" altLang="en-US" sz="2000" b="1"/>
          </a:p>
          <a:p>
            <a:r>
              <a:rPr lang="de-DE" altLang="en-US" sz="2000" b="1"/>
              <a:t>CH + O</a:t>
            </a:r>
            <a:r>
              <a:rPr lang="de-DE" altLang="en-US" sz="2000" b="1">
                <a:sym typeface="Symbol" panose="05050102010706020507" pitchFamily="18" charset="2"/>
              </a:rPr>
              <a:t> → CO</a:t>
            </a:r>
          </a:p>
          <a:p>
            <a:r>
              <a:rPr lang="de-DE" altLang="en-US" sz="2000" b="1">
                <a:sym typeface="Symbol" panose="05050102010706020507" pitchFamily="18" charset="2"/>
              </a:rPr>
              <a:t>CH</a:t>
            </a:r>
            <a:r>
              <a:rPr lang="de-DE" altLang="en-US" sz="2000" b="1" baseline="-25000">
                <a:sym typeface="Symbol" panose="05050102010706020507" pitchFamily="18" charset="2"/>
              </a:rPr>
              <a:t>2</a:t>
            </a:r>
            <a:r>
              <a:rPr lang="de-DE" altLang="en-US" sz="2000" b="1">
                <a:sym typeface="Symbol" panose="05050102010706020507" pitchFamily="18" charset="2"/>
              </a:rPr>
              <a:t> + O → CO</a:t>
            </a:r>
          </a:p>
        </p:txBody>
      </p:sp>
      <p:sp>
        <p:nvSpPr>
          <p:cNvPr id="136216" name="Text Box 24"/>
          <p:cNvSpPr txBox="1">
            <a:spLocks noChangeArrowheads="1"/>
          </p:cNvSpPr>
          <p:nvPr/>
        </p:nvSpPr>
        <p:spPr bwMode="auto">
          <a:xfrm>
            <a:off x="2403475" y="3298825"/>
            <a:ext cx="475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3600" b="1"/>
              <a:t>CO           C             </a:t>
            </a:r>
            <a:r>
              <a:rPr lang="de-DE" altLang="en-US" sz="3600" b="1">
                <a:solidFill>
                  <a:srgbClr val="000000"/>
                </a:solidFill>
              </a:rPr>
              <a:t>C</a:t>
            </a:r>
            <a:r>
              <a:rPr lang="de-DE" altLang="en-US" sz="3600" b="1" baseline="30000">
                <a:solidFill>
                  <a:srgbClr val="000000"/>
                </a:solidFill>
              </a:rPr>
              <a:t>+</a:t>
            </a:r>
          </a:p>
        </p:txBody>
      </p:sp>
      <p:sp>
        <p:nvSpPr>
          <p:cNvPr id="136218" name="Text Box 26"/>
          <p:cNvSpPr txBox="1">
            <a:spLocks noChangeArrowheads="1"/>
          </p:cNvSpPr>
          <p:nvPr/>
        </p:nvSpPr>
        <p:spPr bwMode="auto">
          <a:xfrm>
            <a:off x="2855913" y="6092825"/>
            <a:ext cx="2862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2400"/>
              <a:t>Wolken-Querschnitt</a:t>
            </a:r>
          </a:p>
        </p:txBody>
      </p:sp>
    </p:spTree>
    <p:extLst>
      <p:ext uri="{BB962C8B-B14F-4D97-AF65-F5344CB8AC3E}">
        <p14:creationId xmlns:p14="http://schemas.microsoft.com/office/powerpoint/2010/main" val="97674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2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2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2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62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62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6214"/>
                                        </p:tgtEl>
                                        <p:attrNameLst>
                                          <p:attrName>style.visibility</p:attrName>
                                        </p:attrNameLst>
                                      </p:cBhvr>
                                      <p:to>
                                        <p:strVal val="hidden"/>
                                      </p:to>
                                    </p:set>
                                  </p:childTnLst>
                                </p:cTn>
                              </p:par>
                            </p:childTnLst>
                          </p:cTn>
                        </p:par>
                        <p:par>
                          <p:cTn id="19" fill="hold" nodeType="afterGroup">
                            <p:stCondLst>
                              <p:cond delay="0"/>
                            </p:stCondLst>
                            <p:childTnLst>
                              <p:par>
                                <p:cTn id="20" presetID="10" presetClass="exit" presetSubtype="0" fill="hold" nodeType="afterEffect">
                                  <p:stCondLst>
                                    <p:cond delay="0"/>
                                  </p:stCondLst>
                                  <p:childTnLst>
                                    <p:animEffect transition="out" filter="fade">
                                      <p:cBhvr>
                                        <p:cTn id="21" dur="2000"/>
                                        <p:tgtEl>
                                          <p:spTgt spid="136217"/>
                                        </p:tgtEl>
                                      </p:cBhvr>
                                    </p:animEffect>
                                    <p:set>
                                      <p:cBhvr>
                                        <p:cTn id="22" dur="1" fill="hold">
                                          <p:stCondLst>
                                            <p:cond delay="1999"/>
                                          </p:stCondLst>
                                        </p:cTn>
                                        <p:tgtEl>
                                          <p:spTgt spid="136217"/>
                                        </p:tgtEl>
                                        <p:attrNameLst>
                                          <p:attrName>style.visibility</p:attrName>
                                        </p:attrNameLst>
                                      </p:cBhvr>
                                      <p:to>
                                        <p:strVal val="hidden"/>
                                      </p:to>
                                    </p:set>
                                  </p:childTnLst>
                                </p:cTn>
                              </p:par>
                            </p:childTnLst>
                          </p:cTn>
                        </p:par>
                        <p:par>
                          <p:cTn id="23" fill="hold" nodeType="afterGroup">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136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11" grpId="0"/>
      <p:bldP spid="136211" grpId="1"/>
      <p:bldP spid="136214" grpId="0"/>
      <p:bldP spid="136214" grpId="1"/>
      <p:bldP spid="136215" grpId="0"/>
      <p:bldP spid="136215" grpId="1"/>
      <p:bldP spid="1362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de-DE" altLang="en-US">
                <a:effectLst>
                  <a:outerShdw blurRad="38100" dist="38100" dir="2700000" algn="tl">
                    <a:srgbClr val="000000">
                      <a:alpha val="43137"/>
                    </a:srgbClr>
                  </a:outerShdw>
                </a:effectLst>
              </a:rPr>
              <a:t>Photodissoziationsregionen</a:t>
            </a:r>
            <a:endParaRPr lang="de-DE" altLang="en-US"/>
          </a:p>
        </p:txBody>
      </p:sp>
      <p:sp>
        <p:nvSpPr>
          <p:cNvPr id="121859" name="Rectangle 3"/>
          <p:cNvSpPr>
            <a:spLocks noGrp="1" noChangeArrowheads="1"/>
          </p:cNvSpPr>
          <p:nvPr>
            <p:ph type="body" idx="1"/>
          </p:nvPr>
        </p:nvSpPr>
        <p:spPr/>
        <p:txBody>
          <a:bodyPr/>
          <a:lstStyle/>
          <a:p>
            <a:r>
              <a:rPr lang="de-DE" altLang="en-US"/>
              <a:t>Die UV Strahlung dominiert nicht nur die Chemie der Wolkenoberfläche.</a:t>
            </a:r>
          </a:p>
          <a:p>
            <a:r>
              <a:rPr lang="de-DE" altLang="en-US"/>
              <a:t>Auch die Temperatur des Gases wird durch die einfallende UV Strahlung bestimmt.</a:t>
            </a:r>
          </a:p>
          <a:p>
            <a:r>
              <a:rPr lang="de-DE" altLang="en-US"/>
              <a:t>Die Stärke der emittierten Strahlung hängt von der Temperatur des Gases ab.</a:t>
            </a:r>
          </a:p>
        </p:txBody>
      </p:sp>
    </p:spTree>
    <p:extLst>
      <p:ext uri="{BB962C8B-B14F-4D97-AF65-F5344CB8AC3E}">
        <p14:creationId xmlns:p14="http://schemas.microsoft.com/office/powerpoint/2010/main" val="13381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de-DE" altLang="en-US">
                <a:effectLst>
                  <a:outerShdw blurRad="38100" dist="38100" dir="2700000" algn="tl">
                    <a:srgbClr val="000000">
                      <a:alpha val="43137"/>
                    </a:srgbClr>
                  </a:outerShdw>
                </a:effectLst>
              </a:rPr>
              <a:t>Photodissoziationsregionen</a:t>
            </a:r>
            <a:endParaRPr lang="de-DE" altLang="en-US"/>
          </a:p>
        </p:txBody>
      </p:sp>
      <p:sp>
        <p:nvSpPr>
          <p:cNvPr id="122887" name="Rectangle 7"/>
          <p:cNvSpPr>
            <a:spLocks noGrp="1" noChangeArrowheads="1"/>
          </p:cNvSpPr>
          <p:nvPr>
            <p:ph type="body" idx="1"/>
          </p:nvPr>
        </p:nvSpPr>
        <p:spPr/>
        <p:txBody>
          <a:bodyPr/>
          <a:lstStyle/>
          <a:p>
            <a:r>
              <a:rPr lang="de-DE" altLang="en-US"/>
              <a:t>UV Strahlen lösen „heiße“ Elektronen aus den Staubkörnern </a:t>
            </a:r>
            <a:br>
              <a:rPr lang="de-DE" altLang="en-US"/>
            </a:br>
            <a:r>
              <a:rPr lang="de-DE" altLang="en-US"/>
              <a:t>→ Photoelektrischer Effekt (Nobelpreis A. Einstein, 1921)</a:t>
            </a:r>
          </a:p>
          <a:p>
            <a:r>
              <a:rPr lang="de-DE" altLang="en-US"/>
              <a:t>„heiß“ meint sehr schnelle Elektronen</a:t>
            </a:r>
          </a:p>
          <a:p>
            <a:r>
              <a:rPr lang="de-DE" altLang="en-US"/>
              <a:t>Die Elektronen stoßen mit dem kühleren Gas und heizen es auf.</a:t>
            </a:r>
          </a:p>
        </p:txBody>
      </p:sp>
      <p:pic>
        <p:nvPicPr>
          <p:cNvPr id="122884" name="Picture 4" descr="d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265148">
            <a:off x="2424113" y="2393950"/>
            <a:ext cx="2646362" cy="4464050"/>
          </a:xfrm>
          <a:prstGeom prst="rect">
            <a:avLst/>
          </a:prstGeom>
          <a:noFill/>
          <a:extLst>
            <a:ext uri="{909E8E84-426E-40DD-AFC4-6F175D3DCCD1}">
              <a14:hiddenFill xmlns:a14="http://schemas.microsoft.com/office/drawing/2010/main">
                <a:solidFill>
                  <a:srgbClr val="FFFFFF"/>
                </a:solidFill>
              </a14:hiddenFill>
            </a:ext>
          </a:extLst>
        </p:spPr>
      </p:pic>
      <p:sp>
        <p:nvSpPr>
          <p:cNvPr id="122885" name="Freeform 5"/>
          <p:cNvSpPr>
            <a:spLocks/>
          </p:cNvSpPr>
          <p:nvPr/>
        </p:nvSpPr>
        <p:spPr bwMode="auto">
          <a:xfrm rot="10800000">
            <a:off x="8547101" y="4337050"/>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6" name="Oval 6"/>
          <p:cNvSpPr>
            <a:spLocks noChangeArrowheads="1"/>
          </p:cNvSpPr>
          <p:nvPr/>
        </p:nvSpPr>
        <p:spPr bwMode="auto">
          <a:xfrm>
            <a:off x="4513263" y="4265613"/>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7987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5"/>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2.70833E-6 3.7037E-6 L -0.39727 -0.02639 " pathEditMode="relative" rAng="0" ptsTypes="AA">
                                      <p:cBhvr>
                                        <p:cTn id="8" dur="2000" fill="hold"/>
                                        <p:tgtEl>
                                          <p:spTgt spid="122885"/>
                                        </p:tgtEl>
                                        <p:attrNameLst>
                                          <p:attrName>ppt_x</p:attrName>
                                          <p:attrName>ppt_y</p:attrName>
                                        </p:attrNameLst>
                                      </p:cBhvr>
                                      <p:rCtr x="-18529" y="93"/>
                                    </p:animMotion>
                                  </p:childTnLst>
                                </p:cTn>
                              </p:par>
                            </p:childTnLst>
                          </p:cTn>
                        </p:par>
                        <p:par>
                          <p:cTn id="9" fill="hold" nodeType="afterGroup">
                            <p:stCondLst>
                              <p:cond delay="2000"/>
                            </p:stCondLst>
                            <p:childTnLst>
                              <p:par>
                                <p:cTn id="10" presetID="10" presetClass="exit" presetSubtype="0" fill="hold" grpId="2" nodeType="afterEffect">
                                  <p:stCondLst>
                                    <p:cond delay="0"/>
                                  </p:stCondLst>
                                  <p:childTnLst>
                                    <p:animEffect transition="out" filter="fade">
                                      <p:cBhvr>
                                        <p:cTn id="11" dur="2000"/>
                                        <p:tgtEl>
                                          <p:spTgt spid="122885"/>
                                        </p:tgtEl>
                                      </p:cBhvr>
                                    </p:animEffect>
                                    <p:set>
                                      <p:cBhvr>
                                        <p:cTn id="12" dur="1" fill="hold">
                                          <p:stCondLst>
                                            <p:cond delay="1999"/>
                                          </p:stCondLst>
                                        </p:cTn>
                                        <p:tgtEl>
                                          <p:spTgt spid="12288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2886"/>
                                        </p:tgtEl>
                                        <p:attrNameLst>
                                          <p:attrName>style.visibility</p:attrName>
                                        </p:attrNameLst>
                                      </p:cBhvr>
                                      <p:to>
                                        <p:strVal val="visible"/>
                                      </p:to>
                                    </p:set>
                                  </p:childTnLst>
                                </p:cTn>
                              </p:par>
                              <p:par>
                                <p:cTn id="15" presetID="56" presetClass="path" presetSubtype="0" fill="hold" grpId="1" nodeType="withEffect">
                                  <p:stCondLst>
                                    <p:cond delay="0"/>
                                  </p:stCondLst>
                                  <p:childTnLst>
                                    <p:animMotion origin="layout" path="M -1.66667E-6 2.59259E-6 L 0.58672 -0.67593 " pathEditMode="relative" rAng="0" ptsTypes="AA">
                                      <p:cBhvr>
                                        <p:cTn id="16" dur="2000" fill="hold"/>
                                        <p:tgtEl>
                                          <p:spTgt spid="122886"/>
                                        </p:tgtEl>
                                        <p:attrNameLst>
                                          <p:attrName>ppt_x</p:attrName>
                                          <p:attrName>ppt_y</p:attrName>
                                        </p:attrNameLst>
                                      </p:cBhvr>
                                      <p:rCtr x="29336" y="-33796"/>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22884"/>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12288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887">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8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122885" grpId="1" animBg="1"/>
      <p:bldP spid="122885" grpId="2" animBg="1"/>
      <p:bldP spid="122886" grpId="0" animBg="1"/>
      <p:bldP spid="122886" grpId="1" animBg="1"/>
      <p:bldP spid="122886"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de-DE" altLang="en-US" dirty="0" err="1"/>
              <a:t>Photodissoziationsregionen</a:t>
            </a:r>
            <a:endParaRPr lang="de-DE" altLang="en-US" dirty="0"/>
          </a:p>
        </p:txBody>
      </p:sp>
      <p:grpSp>
        <p:nvGrpSpPr>
          <p:cNvPr id="126017" name="Group 65"/>
          <p:cNvGrpSpPr>
            <a:grpSpLocks/>
          </p:cNvGrpSpPr>
          <p:nvPr/>
        </p:nvGrpSpPr>
        <p:grpSpPr bwMode="auto">
          <a:xfrm>
            <a:off x="2605088" y="1844675"/>
            <a:ext cx="7378700" cy="4572000"/>
            <a:chOff x="681" y="1162"/>
            <a:chExt cx="4648" cy="2880"/>
          </a:xfrm>
        </p:grpSpPr>
        <p:grpSp>
          <p:nvGrpSpPr>
            <p:cNvPr id="125974" name="Group 22"/>
            <p:cNvGrpSpPr>
              <a:grpSpLocks/>
            </p:cNvGrpSpPr>
            <p:nvPr/>
          </p:nvGrpSpPr>
          <p:grpSpPr bwMode="auto">
            <a:xfrm rot="-1085642">
              <a:off x="681" y="1910"/>
              <a:ext cx="272" cy="681"/>
              <a:chOff x="3061" y="2160"/>
              <a:chExt cx="272" cy="681"/>
            </a:xfrm>
          </p:grpSpPr>
          <p:sp>
            <p:nvSpPr>
              <p:cNvPr id="125968" name="Oval 16"/>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9" name="Oval 17"/>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0" name="Line 18"/>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16" name="Group 64"/>
            <p:cNvGrpSpPr>
              <a:grpSpLocks/>
            </p:cNvGrpSpPr>
            <p:nvPr/>
          </p:nvGrpSpPr>
          <p:grpSpPr bwMode="auto">
            <a:xfrm>
              <a:off x="5057" y="1162"/>
              <a:ext cx="272" cy="681"/>
              <a:chOff x="5057" y="1162"/>
              <a:chExt cx="272" cy="681"/>
            </a:xfrm>
          </p:grpSpPr>
          <p:sp>
            <p:nvSpPr>
              <p:cNvPr id="125971" name="Oval 19"/>
              <p:cNvSpPr>
                <a:spLocks noChangeArrowheads="1"/>
              </p:cNvSpPr>
              <p:nvPr/>
            </p:nvSpPr>
            <p:spPr bwMode="auto">
              <a:xfrm>
                <a:off x="5057" y="1162"/>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2" name="Oval 20"/>
              <p:cNvSpPr>
                <a:spLocks noChangeArrowheads="1"/>
              </p:cNvSpPr>
              <p:nvPr/>
            </p:nvSpPr>
            <p:spPr bwMode="auto">
              <a:xfrm>
                <a:off x="5057" y="1571"/>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3" name="Line 21"/>
              <p:cNvSpPr>
                <a:spLocks noChangeShapeType="1"/>
              </p:cNvSpPr>
              <p:nvPr/>
            </p:nvSpPr>
            <p:spPr bwMode="auto">
              <a:xfrm>
                <a:off x="5193" y="1435"/>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75" name="Group 23"/>
            <p:cNvGrpSpPr>
              <a:grpSpLocks/>
            </p:cNvGrpSpPr>
            <p:nvPr/>
          </p:nvGrpSpPr>
          <p:grpSpPr bwMode="auto">
            <a:xfrm rot="4268344">
              <a:off x="1474" y="1253"/>
              <a:ext cx="272" cy="681"/>
              <a:chOff x="3061" y="2160"/>
              <a:chExt cx="272" cy="681"/>
            </a:xfrm>
          </p:grpSpPr>
          <p:sp>
            <p:nvSpPr>
              <p:cNvPr id="125976" name="Oval 24"/>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7" name="Oval 25"/>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8" name="Line 26"/>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79" name="Group 27"/>
            <p:cNvGrpSpPr>
              <a:grpSpLocks/>
            </p:cNvGrpSpPr>
            <p:nvPr/>
          </p:nvGrpSpPr>
          <p:grpSpPr bwMode="auto">
            <a:xfrm rot="6288727">
              <a:off x="1679" y="2454"/>
              <a:ext cx="272" cy="681"/>
              <a:chOff x="3061" y="2160"/>
              <a:chExt cx="272" cy="681"/>
            </a:xfrm>
          </p:grpSpPr>
          <p:sp>
            <p:nvSpPr>
              <p:cNvPr id="125980" name="Oval 28"/>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1" name="Oval 29"/>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2" name="Line 30"/>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83" name="Group 31"/>
            <p:cNvGrpSpPr>
              <a:grpSpLocks/>
            </p:cNvGrpSpPr>
            <p:nvPr/>
          </p:nvGrpSpPr>
          <p:grpSpPr bwMode="auto">
            <a:xfrm rot="3056812">
              <a:off x="1111" y="2886"/>
              <a:ext cx="272" cy="681"/>
              <a:chOff x="3061" y="2160"/>
              <a:chExt cx="272" cy="681"/>
            </a:xfrm>
          </p:grpSpPr>
          <p:sp>
            <p:nvSpPr>
              <p:cNvPr id="125984" name="Oval 32"/>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5" name="Oval 33"/>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6" name="Line 34"/>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87" name="Group 35"/>
            <p:cNvGrpSpPr>
              <a:grpSpLocks/>
            </p:cNvGrpSpPr>
            <p:nvPr/>
          </p:nvGrpSpPr>
          <p:grpSpPr bwMode="auto">
            <a:xfrm rot="-4316164">
              <a:off x="3742" y="2840"/>
              <a:ext cx="272" cy="681"/>
              <a:chOff x="3061" y="2160"/>
              <a:chExt cx="272" cy="681"/>
            </a:xfrm>
          </p:grpSpPr>
          <p:sp>
            <p:nvSpPr>
              <p:cNvPr id="125988" name="Oval 36"/>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9" name="Oval 37"/>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0" name="Line 38"/>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91" name="Group 39"/>
            <p:cNvGrpSpPr>
              <a:grpSpLocks/>
            </p:cNvGrpSpPr>
            <p:nvPr/>
          </p:nvGrpSpPr>
          <p:grpSpPr bwMode="auto">
            <a:xfrm rot="-3199883">
              <a:off x="2562" y="3022"/>
              <a:ext cx="272" cy="681"/>
              <a:chOff x="3061" y="2160"/>
              <a:chExt cx="272" cy="681"/>
            </a:xfrm>
          </p:grpSpPr>
          <p:sp>
            <p:nvSpPr>
              <p:cNvPr id="125992" name="Oval 40"/>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3" name="Oval 41"/>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4" name="Line 42"/>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95" name="Group 43"/>
            <p:cNvGrpSpPr>
              <a:grpSpLocks/>
            </p:cNvGrpSpPr>
            <p:nvPr/>
          </p:nvGrpSpPr>
          <p:grpSpPr bwMode="auto">
            <a:xfrm rot="2885259">
              <a:off x="2200" y="1570"/>
              <a:ext cx="272" cy="681"/>
              <a:chOff x="3061" y="2160"/>
              <a:chExt cx="272" cy="681"/>
            </a:xfrm>
          </p:grpSpPr>
          <p:sp>
            <p:nvSpPr>
              <p:cNvPr id="125996" name="Oval 44"/>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7" name="Oval 45"/>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8" name="Line 46"/>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99" name="Group 47"/>
            <p:cNvGrpSpPr>
              <a:grpSpLocks/>
            </p:cNvGrpSpPr>
            <p:nvPr/>
          </p:nvGrpSpPr>
          <p:grpSpPr bwMode="auto">
            <a:xfrm rot="-3250194">
              <a:off x="3016" y="2160"/>
              <a:ext cx="272" cy="681"/>
              <a:chOff x="3061" y="2160"/>
              <a:chExt cx="272" cy="681"/>
            </a:xfrm>
          </p:grpSpPr>
          <p:sp>
            <p:nvSpPr>
              <p:cNvPr id="126000" name="Oval 48"/>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1" name="Oval 49"/>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2" name="Line 50"/>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03" name="Group 51"/>
            <p:cNvGrpSpPr>
              <a:grpSpLocks/>
            </p:cNvGrpSpPr>
            <p:nvPr/>
          </p:nvGrpSpPr>
          <p:grpSpPr bwMode="auto">
            <a:xfrm rot="4852190">
              <a:off x="1271" y="3497"/>
              <a:ext cx="272" cy="681"/>
              <a:chOff x="3061" y="2160"/>
              <a:chExt cx="272" cy="681"/>
            </a:xfrm>
          </p:grpSpPr>
          <p:sp>
            <p:nvSpPr>
              <p:cNvPr id="126004" name="Oval 52"/>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5" name="Oval 53"/>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6" name="Line 54"/>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07" name="Group 55"/>
            <p:cNvGrpSpPr>
              <a:grpSpLocks/>
            </p:cNvGrpSpPr>
            <p:nvPr/>
          </p:nvGrpSpPr>
          <p:grpSpPr bwMode="auto">
            <a:xfrm rot="-537699">
              <a:off x="3312" y="3361"/>
              <a:ext cx="272" cy="681"/>
              <a:chOff x="3061" y="2160"/>
              <a:chExt cx="272" cy="681"/>
            </a:xfrm>
          </p:grpSpPr>
          <p:sp>
            <p:nvSpPr>
              <p:cNvPr id="126008" name="Oval 56"/>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9" name="Oval 57"/>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10" name="Line 58"/>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11" name="Group 59"/>
            <p:cNvGrpSpPr>
              <a:grpSpLocks/>
            </p:cNvGrpSpPr>
            <p:nvPr/>
          </p:nvGrpSpPr>
          <p:grpSpPr bwMode="auto">
            <a:xfrm rot="4852190">
              <a:off x="3403" y="1547"/>
              <a:ext cx="272" cy="681"/>
              <a:chOff x="3061" y="2160"/>
              <a:chExt cx="272" cy="681"/>
            </a:xfrm>
          </p:grpSpPr>
          <p:sp>
            <p:nvSpPr>
              <p:cNvPr id="126012" name="Oval 60"/>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13" name="Oval 61"/>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14" name="Line 62"/>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6015" name="Oval 63"/>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6018" name="Group 66"/>
          <p:cNvGrpSpPr>
            <a:grpSpLocks/>
          </p:cNvGrpSpPr>
          <p:nvPr/>
        </p:nvGrpSpPr>
        <p:grpSpPr bwMode="auto">
          <a:xfrm>
            <a:off x="2603500" y="1857375"/>
            <a:ext cx="7378700" cy="4572000"/>
            <a:chOff x="681" y="1162"/>
            <a:chExt cx="4648" cy="2880"/>
          </a:xfrm>
        </p:grpSpPr>
        <p:grpSp>
          <p:nvGrpSpPr>
            <p:cNvPr id="126019" name="Group 67"/>
            <p:cNvGrpSpPr>
              <a:grpSpLocks/>
            </p:cNvGrpSpPr>
            <p:nvPr/>
          </p:nvGrpSpPr>
          <p:grpSpPr bwMode="auto">
            <a:xfrm rot="-1085642">
              <a:off x="681" y="1910"/>
              <a:ext cx="272" cy="681"/>
              <a:chOff x="3061" y="2160"/>
              <a:chExt cx="272" cy="681"/>
            </a:xfrm>
          </p:grpSpPr>
          <p:sp>
            <p:nvSpPr>
              <p:cNvPr id="126020" name="Oval 68"/>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1" name="Oval 69"/>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2" name="Line 70"/>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23" name="Group 71"/>
            <p:cNvGrpSpPr>
              <a:grpSpLocks/>
            </p:cNvGrpSpPr>
            <p:nvPr/>
          </p:nvGrpSpPr>
          <p:grpSpPr bwMode="auto">
            <a:xfrm>
              <a:off x="5057" y="1162"/>
              <a:ext cx="272" cy="681"/>
              <a:chOff x="5057" y="1162"/>
              <a:chExt cx="272" cy="681"/>
            </a:xfrm>
          </p:grpSpPr>
          <p:sp>
            <p:nvSpPr>
              <p:cNvPr id="126024" name="Oval 72"/>
              <p:cNvSpPr>
                <a:spLocks noChangeArrowheads="1"/>
              </p:cNvSpPr>
              <p:nvPr/>
            </p:nvSpPr>
            <p:spPr bwMode="auto">
              <a:xfrm>
                <a:off x="5057" y="1162"/>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5" name="Oval 73"/>
              <p:cNvSpPr>
                <a:spLocks noChangeArrowheads="1"/>
              </p:cNvSpPr>
              <p:nvPr/>
            </p:nvSpPr>
            <p:spPr bwMode="auto">
              <a:xfrm>
                <a:off x="5057" y="1571"/>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6" name="Line 74"/>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27" name="Group 75"/>
            <p:cNvGrpSpPr>
              <a:grpSpLocks/>
            </p:cNvGrpSpPr>
            <p:nvPr/>
          </p:nvGrpSpPr>
          <p:grpSpPr bwMode="auto">
            <a:xfrm rot="4268344">
              <a:off x="1474" y="1253"/>
              <a:ext cx="272" cy="681"/>
              <a:chOff x="3061" y="2160"/>
              <a:chExt cx="272" cy="681"/>
            </a:xfrm>
          </p:grpSpPr>
          <p:sp>
            <p:nvSpPr>
              <p:cNvPr id="126028" name="Oval 76"/>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9" name="Oval 77"/>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0" name="Line 78"/>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1" name="Group 79"/>
            <p:cNvGrpSpPr>
              <a:grpSpLocks/>
            </p:cNvGrpSpPr>
            <p:nvPr/>
          </p:nvGrpSpPr>
          <p:grpSpPr bwMode="auto">
            <a:xfrm rot="6288727">
              <a:off x="1679" y="2454"/>
              <a:ext cx="272" cy="681"/>
              <a:chOff x="3061" y="2160"/>
              <a:chExt cx="272" cy="681"/>
            </a:xfrm>
          </p:grpSpPr>
          <p:sp>
            <p:nvSpPr>
              <p:cNvPr id="126032" name="Oval 80"/>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3" name="Oval 81"/>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4" name="Line 82"/>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5" name="Group 83"/>
            <p:cNvGrpSpPr>
              <a:grpSpLocks/>
            </p:cNvGrpSpPr>
            <p:nvPr/>
          </p:nvGrpSpPr>
          <p:grpSpPr bwMode="auto">
            <a:xfrm rot="3056812">
              <a:off x="1111" y="2886"/>
              <a:ext cx="272" cy="681"/>
              <a:chOff x="3061" y="2160"/>
              <a:chExt cx="272" cy="681"/>
            </a:xfrm>
          </p:grpSpPr>
          <p:sp>
            <p:nvSpPr>
              <p:cNvPr id="126036" name="Oval 84"/>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7" name="Oval 85"/>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8" name="Line 86"/>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9" name="Group 87"/>
            <p:cNvGrpSpPr>
              <a:grpSpLocks/>
            </p:cNvGrpSpPr>
            <p:nvPr/>
          </p:nvGrpSpPr>
          <p:grpSpPr bwMode="auto">
            <a:xfrm rot="-4316164">
              <a:off x="3742" y="2840"/>
              <a:ext cx="272" cy="681"/>
              <a:chOff x="3061" y="2160"/>
              <a:chExt cx="272" cy="681"/>
            </a:xfrm>
          </p:grpSpPr>
          <p:sp>
            <p:nvSpPr>
              <p:cNvPr id="126040" name="Oval 88"/>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1" name="Oval 89"/>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2" name="Line 90"/>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43" name="Group 91"/>
            <p:cNvGrpSpPr>
              <a:grpSpLocks/>
            </p:cNvGrpSpPr>
            <p:nvPr/>
          </p:nvGrpSpPr>
          <p:grpSpPr bwMode="auto">
            <a:xfrm rot="-3199883">
              <a:off x="2562" y="3022"/>
              <a:ext cx="272" cy="681"/>
              <a:chOff x="3061" y="2160"/>
              <a:chExt cx="272" cy="681"/>
            </a:xfrm>
          </p:grpSpPr>
          <p:sp>
            <p:nvSpPr>
              <p:cNvPr id="126044" name="Oval 92"/>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5" name="Oval 93"/>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6" name="Line 94"/>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47" name="Group 95"/>
            <p:cNvGrpSpPr>
              <a:grpSpLocks/>
            </p:cNvGrpSpPr>
            <p:nvPr/>
          </p:nvGrpSpPr>
          <p:grpSpPr bwMode="auto">
            <a:xfrm rot="2885259">
              <a:off x="2200" y="1570"/>
              <a:ext cx="272" cy="681"/>
              <a:chOff x="3061" y="2160"/>
              <a:chExt cx="272" cy="681"/>
            </a:xfrm>
          </p:grpSpPr>
          <p:sp>
            <p:nvSpPr>
              <p:cNvPr id="126048" name="Oval 96"/>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9" name="Oval 97"/>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0" name="Line 98"/>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51" name="Group 99"/>
            <p:cNvGrpSpPr>
              <a:grpSpLocks/>
            </p:cNvGrpSpPr>
            <p:nvPr/>
          </p:nvGrpSpPr>
          <p:grpSpPr bwMode="auto">
            <a:xfrm rot="-3250194">
              <a:off x="3016" y="2160"/>
              <a:ext cx="272" cy="681"/>
              <a:chOff x="3061" y="2160"/>
              <a:chExt cx="272" cy="681"/>
            </a:xfrm>
          </p:grpSpPr>
          <p:sp>
            <p:nvSpPr>
              <p:cNvPr id="126052" name="Oval 100"/>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3" name="Oval 101"/>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4" name="Line 102"/>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55" name="Group 103"/>
            <p:cNvGrpSpPr>
              <a:grpSpLocks/>
            </p:cNvGrpSpPr>
            <p:nvPr/>
          </p:nvGrpSpPr>
          <p:grpSpPr bwMode="auto">
            <a:xfrm rot="4852190">
              <a:off x="1271" y="3497"/>
              <a:ext cx="272" cy="681"/>
              <a:chOff x="3061" y="2160"/>
              <a:chExt cx="272" cy="681"/>
            </a:xfrm>
          </p:grpSpPr>
          <p:sp>
            <p:nvSpPr>
              <p:cNvPr id="126056" name="Oval 104"/>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7" name="Oval 105"/>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8" name="Line 106"/>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59" name="Group 107"/>
            <p:cNvGrpSpPr>
              <a:grpSpLocks/>
            </p:cNvGrpSpPr>
            <p:nvPr/>
          </p:nvGrpSpPr>
          <p:grpSpPr bwMode="auto">
            <a:xfrm rot="-537699">
              <a:off x="3312" y="3361"/>
              <a:ext cx="272" cy="681"/>
              <a:chOff x="3061" y="2160"/>
              <a:chExt cx="272" cy="681"/>
            </a:xfrm>
          </p:grpSpPr>
          <p:sp>
            <p:nvSpPr>
              <p:cNvPr id="126060" name="Oval 108"/>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1" name="Oval 109"/>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2" name="Line 110"/>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63" name="Group 111"/>
            <p:cNvGrpSpPr>
              <a:grpSpLocks/>
            </p:cNvGrpSpPr>
            <p:nvPr/>
          </p:nvGrpSpPr>
          <p:grpSpPr bwMode="auto">
            <a:xfrm rot="4852190">
              <a:off x="3403" y="1547"/>
              <a:ext cx="272" cy="681"/>
              <a:chOff x="3061" y="2160"/>
              <a:chExt cx="272" cy="681"/>
            </a:xfrm>
          </p:grpSpPr>
          <p:sp>
            <p:nvSpPr>
              <p:cNvPr id="126064" name="Oval 112"/>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5" name="Oval 113"/>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6" name="Line 114"/>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6116" name="Oval 164"/>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6117" name="Group 165"/>
          <p:cNvGrpSpPr>
            <a:grpSpLocks/>
          </p:cNvGrpSpPr>
          <p:nvPr/>
        </p:nvGrpSpPr>
        <p:grpSpPr bwMode="auto">
          <a:xfrm>
            <a:off x="2616200" y="1870075"/>
            <a:ext cx="7378700" cy="4572000"/>
            <a:chOff x="681" y="1162"/>
            <a:chExt cx="4648" cy="2880"/>
          </a:xfrm>
        </p:grpSpPr>
        <p:grpSp>
          <p:nvGrpSpPr>
            <p:cNvPr id="126118" name="Group 166"/>
            <p:cNvGrpSpPr>
              <a:grpSpLocks/>
            </p:cNvGrpSpPr>
            <p:nvPr/>
          </p:nvGrpSpPr>
          <p:grpSpPr bwMode="auto">
            <a:xfrm rot="-1085642">
              <a:off x="681" y="1910"/>
              <a:ext cx="272" cy="681"/>
              <a:chOff x="3061" y="2160"/>
              <a:chExt cx="272" cy="681"/>
            </a:xfrm>
          </p:grpSpPr>
          <p:sp>
            <p:nvSpPr>
              <p:cNvPr id="126119" name="Oval 16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0" name="Oval 16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1" name="Line 16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22" name="Group 170"/>
            <p:cNvGrpSpPr>
              <a:grpSpLocks/>
            </p:cNvGrpSpPr>
            <p:nvPr/>
          </p:nvGrpSpPr>
          <p:grpSpPr bwMode="auto">
            <a:xfrm>
              <a:off x="5057" y="1162"/>
              <a:ext cx="272" cy="681"/>
              <a:chOff x="5057" y="1162"/>
              <a:chExt cx="272" cy="681"/>
            </a:xfrm>
          </p:grpSpPr>
          <p:sp>
            <p:nvSpPr>
              <p:cNvPr id="126123" name="Oval 171"/>
              <p:cNvSpPr>
                <a:spLocks noChangeArrowheads="1"/>
              </p:cNvSpPr>
              <p:nvPr/>
            </p:nvSpPr>
            <p:spPr bwMode="auto">
              <a:xfrm>
                <a:off x="5057" y="1162"/>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4" name="Oval 172"/>
              <p:cNvSpPr>
                <a:spLocks noChangeArrowheads="1"/>
              </p:cNvSpPr>
              <p:nvPr/>
            </p:nvSpPr>
            <p:spPr bwMode="auto">
              <a:xfrm>
                <a:off x="5057" y="1571"/>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5" name="Line 173"/>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26" name="Group 174"/>
            <p:cNvGrpSpPr>
              <a:grpSpLocks/>
            </p:cNvGrpSpPr>
            <p:nvPr/>
          </p:nvGrpSpPr>
          <p:grpSpPr bwMode="auto">
            <a:xfrm rot="4268344">
              <a:off x="1474" y="1253"/>
              <a:ext cx="272" cy="681"/>
              <a:chOff x="3061" y="2160"/>
              <a:chExt cx="272" cy="681"/>
            </a:xfrm>
          </p:grpSpPr>
          <p:sp>
            <p:nvSpPr>
              <p:cNvPr id="126127" name="Oval 17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8" name="Oval 17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9" name="Line 17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30" name="Group 178"/>
            <p:cNvGrpSpPr>
              <a:grpSpLocks/>
            </p:cNvGrpSpPr>
            <p:nvPr/>
          </p:nvGrpSpPr>
          <p:grpSpPr bwMode="auto">
            <a:xfrm rot="6288727">
              <a:off x="1679" y="2454"/>
              <a:ext cx="272" cy="681"/>
              <a:chOff x="3061" y="2160"/>
              <a:chExt cx="272" cy="681"/>
            </a:xfrm>
          </p:grpSpPr>
          <p:sp>
            <p:nvSpPr>
              <p:cNvPr id="126131" name="Oval 17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2" name="Oval 18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3" name="Line 18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34" name="Group 182"/>
            <p:cNvGrpSpPr>
              <a:grpSpLocks/>
            </p:cNvGrpSpPr>
            <p:nvPr/>
          </p:nvGrpSpPr>
          <p:grpSpPr bwMode="auto">
            <a:xfrm rot="3056812">
              <a:off x="1111" y="2886"/>
              <a:ext cx="272" cy="681"/>
              <a:chOff x="3061" y="2160"/>
              <a:chExt cx="272" cy="681"/>
            </a:xfrm>
          </p:grpSpPr>
          <p:sp>
            <p:nvSpPr>
              <p:cNvPr id="126135" name="Oval 18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6" name="Oval 18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7" name="Line 18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38" name="Group 186"/>
            <p:cNvGrpSpPr>
              <a:grpSpLocks/>
            </p:cNvGrpSpPr>
            <p:nvPr/>
          </p:nvGrpSpPr>
          <p:grpSpPr bwMode="auto">
            <a:xfrm rot="-4316164">
              <a:off x="3742" y="2840"/>
              <a:ext cx="272" cy="681"/>
              <a:chOff x="3061" y="2160"/>
              <a:chExt cx="272" cy="681"/>
            </a:xfrm>
          </p:grpSpPr>
          <p:sp>
            <p:nvSpPr>
              <p:cNvPr id="126139" name="Oval 18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0" name="Oval 18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1" name="Line 18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42" name="Group 190"/>
            <p:cNvGrpSpPr>
              <a:grpSpLocks/>
            </p:cNvGrpSpPr>
            <p:nvPr/>
          </p:nvGrpSpPr>
          <p:grpSpPr bwMode="auto">
            <a:xfrm rot="-3199883">
              <a:off x="2562" y="3022"/>
              <a:ext cx="272" cy="681"/>
              <a:chOff x="3061" y="2160"/>
              <a:chExt cx="272" cy="681"/>
            </a:xfrm>
          </p:grpSpPr>
          <p:sp>
            <p:nvSpPr>
              <p:cNvPr id="126143" name="Oval 19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4" name="Oval 19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5" name="Line 19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46" name="Group 194"/>
            <p:cNvGrpSpPr>
              <a:grpSpLocks/>
            </p:cNvGrpSpPr>
            <p:nvPr/>
          </p:nvGrpSpPr>
          <p:grpSpPr bwMode="auto">
            <a:xfrm rot="2885259">
              <a:off x="2200" y="1570"/>
              <a:ext cx="272" cy="681"/>
              <a:chOff x="3061" y="2160"/>
              <a:chExt cx="272" cy="681"/>
            </a:xfrm>
          </p:grpSpPr>
          <p:sp>
            <p:nvSpPr>
              <p:cNvPr id="126147" name="Oval 19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8" name="Oval 19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9" name="Line 19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50" name="Group 198"/>
            <p:cNvGrpSpPr>
              <a:grpSpLocks/>
            </p:cNvGrpSpPr>
            <p:nvPr/>
          </p:nvGrpSpPr>
          <p:grpSpPr bwMode="auto">
            <a:xfrm rot="-3250194">
              <a:off x="3016" y="2160"/>
              <a:ext cx="272" cy="681"/>
              <a:chOff x="3061" y="2160"/>
              <a:chExt cx="272" cy="681"/>
            </a:xfrm>
          </p:grpSpPr>
          <p:sp>
            <p:nvSpPr>
              <p:cNvPr id="126151" name="Oval 19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2" name="Oval 20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3" name="Line 20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54" name="Group 202"/>
            <p:cNvGrpSpPr>
              <a:grpSpLocks/>
            </p:cNvGrpSpPr>
            <p:nvPr/>
          </p:nvGrpSpPr>
          <p:grpSpPr bwMode="auto">
            <a:xfrm rot="4852190">
              <a:off x="1271" y="3497"/>
              <a:ext cx="272" cy="681"/>
              <a:chOff x="3061" y="2160"/>
              <a:chExt cx="272" cy="681"/>
            </a:xfrm>
          </p:grpSpPr>
          <p:sp>
            <p:nvSpPr>
              <p:cNvPr id="126155" name="Oval 20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6" name="Oval 20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7" name="Line 20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58" name="Group 206"/>
            <p:cNvGrpSpPr>
              <a:grpSpLocks/>
            </p:cNvGrpSpPr>
            <p:nvPr/>
          </p:nvGrpSpPr>
          <p:grpSpPr bwMode="auto">
            <a:xfrm rot="-537699">
              <a:off x="3312" y="3361"/>
              <a:ext cx="272" cy="681"/>
              <a:chOff x="3061" y="2160"/>
              <a:chExt cx="272" cy="681"/>
            </a:xfrm>
          </p:grpSpPr>
          <p:sp>
            <p:nvSpPr>
              <p:cNvPr id="126159" name="Oval 20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0" name="Oval 20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1" name="Line 20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62" name="Group 210"/>
            <p:cNvGrpSpPr>
              <a:grpSpLocks/>
            </p:cNvGrpSpPr>
            <p:nvPr/>
          </p:nvGrpSpPr>
          <p:grpSpPr bwMode="auto">
            <a:xfrm rot="4852190">
              <a:off x="3403" y="1547"/>
              <a:ext cx="272" cy="681"/>
              <a:chOff x="3061" y="2160"/>
              <a:chExt cx="272" cy="681"/>
            </a:xfrm>
          </p:grpSpPr>
          <p:sp>
            <p:nvSpPr>
              <p:cNvPr id="126163" name="Oval 21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4" name="Oval 21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5" name="Line 21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687748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52 -0.00023 L 0.25547 -0.20023 L 0.28476 -0.05393 C 0.31015 -0.10324 0.32304 -0.12546 0.34323 -0.16389 L 0.26679 -0.33287 L 0.31471 -0.38565 C 0.29219 -0.31574 0.29596 -0.32569 0.2763 -0.26088 L 0.41888 -0.29838 C 0.40325 -0.26088 0.38815 -0.22384 0.37252 -0.18611 L 0.56823 -0.32754 C 0.55482 -0.3044 0.55403 -0.2993 0.53984 -0.28125 L 0.48502 -0.35 L 0.38229 -0.14467 C 0.35833 -0.07106 0.347 -0.00833 0.32304 0.06551 L 0.46484 -0.06088 C 0.53607 -0.16481 0.55338 -0.20162 0.63281 -0.33102 C 0.65221 -0.21042 0.64935 -0.21551 0.6733 -0.07801 L 0.54062 -0.00717 L 0.82708 -0.36227 L 1.11002 -0.07893 C 0.96146 -0.01829 0.77317 0.0382 0.62539 0.09954 C 0.64935 0.01806 0.64479 0.03727 0.66211 -0.04467 C 0.65364 -0.03565 0.61849 -0.01736 0.61028 -0.00833 C 0.5944 -0.09514 0.59765 -0.07685 0.58411 -0.14884 L 0.46705 -0.0743 L 0.41302 -0.10023 L 0.35078 -0.05463 C 0.35351 0.00787 0.35534 -0.00717 0.35755 0.05556 C 0.3358 0.04005 0.32656 0.02986 0.30482 0.01412 C 0.30547 0.03426 0.30234 0.03634 0.3 0.06667 L 0.00052 -0.00023 Z " pathEditMode="relative" rAng="0" ptsTypes="AAAAAAAAAAAAAAAAAAAAAAAAAAAAAAA">
                                      <p:cBhvr>
                                        <p:cTn id="6" dur="5000" fill="hold"/>
                                        <p:tgtEl>
                                          <p:spTgt spid="126015"/>
                                        </p:tgtEl>
                                        <p:attrNameLst>
                                          <p:attrName>ppt_x</p:attrName>
                                          <p:attrName>ppt_y</p:attrName>
                                        </p:attrNameLst>
                                      </p:cBhvr>
                                      <p:rCtr x="55469" y="-14282"/>
                                    </p:animMotion>
                                  </p:childTnLst>
                                </p:cTn>
                              </p:par>
                              <p:par>
                                <p:cTn id="7" presetID="10" presetClass="entr" presetSubtype="0" fill="hold" nodeType="withEffect">
                                  <p:stCondLst>
                                    <p:cond delay="1000"/>
                                  </p:stCondLst>
                                  <p:childTnLst>
                                    <p:set>
                                      <p:cBhvr>
                                        <p:cTn id="8" dur="1" fill="hold">
                                          <p:stCondLst>
                                            <p:cond delay="0"/>
                                          </p:stCondLst>
                                        </p:cTn>
                                        <p:tgtEl>
                                          <p:spTgt spid="126018"/>
                                        </p:tgtEl>
                                        <p:attrNameLst>
                                          <p:attrName>style.visibility</p:attrName>
                                        </p:attrNameLst>
                                      </p:cBhvr>
                                      <p:to>
                                        <p:strVal val="visible"/>
                                      </p:to>
                                    </p:set>
                                    <p:animEffect transition="in" filter="fade">
                                      <p:cBhvr>
                                        <p:cTn id="9" dur="2000"/>
                                        <p:tgtEl>
                                          <p:spTgt spid="1260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grpId="0" nodeType="clickEffect">
                                  <p:stCondLst>
                                    <p:cond delay="0"/>
                                  </p:stCondLst>
                                  <p:childTnLst>
                                    <p:animMotion origin="layout" path="M 0.00052 -0.00023 L 0.25312 -0.20023 C 0.27057 -0.1243 0.27357 -0.09977 0.28698 -0.04884 C 0.30547 -0.08565 0.32448 -0.12778 0.34323 -0.16435 L 0.26445 -0.34213 L 0.31927 -0.3912 C 0.29909 -0.34352 0.29297 -0.30926 0.27708 -0.25833 L 0.42122 -0.3 C 0.40403 -0.2618 0.38672 -0.22407 0.36953 -0.18657 C 0.43841 -0.23032 0.50312 -0.28704 0.572 -0.33148 C 0.55781 -0.31227 0.5556 -0.30208 0.54062 -0.27824 L 0.48359 -0.35231 L 0.38385 -0.15648 C 0.35976 -0.08194 0.34232 -0.00139 0.31836 0.07292 L 0.47005 -0.06759 C 0.54127 -0.17222 0.56237 -0.22106 0.63359 -0.33148 C 0.65013 -0.22477 0.65911 -0.1794 0.67565 -0.07824 L 0.54127 -0.00741 L 0.83164 -0.36597 L 1.11002 -0.07893 C 0.96146 -0.01805 0.77239 0.04283 0.62448 0.10371 C 0.64935 0.01505 0.64557 0.03148 0.66211 -0.04467 C 0.65364 -0.03588 0.61771 -0.01667 0.6095 -0.00741 C 0.60195 -0.06759 0.59765 -0.08264 0.58554 -0.15139 L 0.46705 -0.07454 L 0.40833 -0.10208 L 0.35 -0.05324 C 0.35286 -0.00301 0.35377 -0.00023 0.35534 0.05509 C 0.33359 0.04005 0.32578 0.02871 0.30403 0.01343 C 0.30455 0.03287 0.30091 0.04954 0.30169 0.06945 L 0.00052 -0.00023 Z " pathEditMode="relative" rAng="0" ptsTypes="AAAAAAAAAAAAAAAAAAAAAAAAAAAAAAA">
                                      <p:cBhvr>
                                        <p:cTn id="13" dur="5000" fill="hold"/>
                                        <p:tgtEl>
                                          <p:spTgt spid="126116"/>
                                        </p:tgtEl>
                                        <p:attrNameLst>
                                          <p:attrName>ppt_x</p:attrName>
                                          <p:attrName>ppt_y</p:attrName>
                                        </p:attrNameLst>
                                      </p:cBhvr>
                                      <p:rCtr x="55469" y="-14352"/>
                                    </p:animMotion>
                                  </p:childTnLst>
                                </p:cTn>
                              </p:par>
                              <p:par>
                                <p:cTn id="14" presetID="10" presetClass="entr" presetSubtype="0" fill="hold" nodeType="withEffect">
                                  <p:stCondLst>
                                    <p:cond delay="1500"/>
                                  </p:stCondLst>
                                  <p:childTnLst>
                                    <p:set>
                                      <p:cBhvr>
                                        <p:cTn id="15" dur="1" fill="hold">
                                          <p:stCondLst>
                                            <p:cond delay="0"/>
                                          </p:stCondLst>
                                        </p:cTn>
                                        <p:tgtEl>
                                          <p:spTgt spid="126117"/>
                                        </p:tgtEl>
                                        <p:attrNameLst>
                                          <p:attrName>style.visibility</p:attrName>
                                        </p:attrNameLst>
                                      </p:cBhvr>
                                      <p:to>
                                        <p:strVal val="visible"/>
                                      </p:to>
                                    </p:set>
                                    <p:animEffect transition="in" filter="fade">
                                      <p:cBhvr>
                                        <p:cTn id="16" dur="2000"/>
                                        <p:tgtEl>
                                          <p:spTgt spid="126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15" grpId="0" animBg="1"/>
      <p:bldP spid="1261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de-DE" altLang="en-US" dirty="0" err="1"/>
              <a:t>Photodissoziationsregionen</a:t>
            </a:r>
            <a:endParaRPr lang="de-DE" altLang="en-US" dirty="0"/>
          </a:p>
        </p:txBody>
      </p:sp>
      <p:grpSp>
        <p:nvGrpSpPr>
          <p:cNvPr id="128003" name="Group 3"/>
          <p:cNvGrpSpPr>
            <a:grpSpLocks/>
          </p:cNvGrpSpPr>
          <p:nvPr/>
        </p:nvGrpSpPr>
        <p:grpSpPr bwMode="auto">
          <a:xfrm>
            <a:off x="2605088" y="1844675"/>
            <a:ext cx="7378700" cy="4572000"/>
            <a:chOff x="681" y="1162"/>
            <a:chExt cx="4648" cy="2880"/>
          </a:xfrm>
        </p:grpSpPr>
        <p:grpSp>
          <p:nvGrpSpPr>
            <p:cNvPr id="128004" name="Group 4"/>
            <p:cNvGrpSpPr>
              <a:grpSpLocks/>
            </p:cNvGrpSpPr>
            <p:nvPr/>
          </p:nvGrpSpPr>
          <p:grpSpPr bwMode="auto">
            <a:xfrm rot="-1085642">
              <a:off x="681" y="1910"/>
              <a:ext cx="272" cy="681"/>
              <a:chOff x="3061" y="2160"/>
              <a:chExt cx="272" cy="681"/>
            </a:xfrm>
          </p:grpSpPr>
          <p:sp>
            <p:nvSpPr>
              <p:cNvPr id="128005" name="Oval 5"/>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6" name="Oval 6"/>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7" name="Line 7"/>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08" name="Group 8"/>
            <p:cNvGrpSpPr>
              <a:grpSpLocks/>
            </p:cNvGrpSpPr>
            <p:nvPr/>
          </p:nvGrpSpPr>
          <p:grpSpPr bwMode="auto">
            <a:xfrm>
              <a:off x="5057" y="1162"/>
              <a:ext cx="272" cy="681"/>
              <a:chOff x="5057" y="1162"/>
              <a:chExt cx="272" cy="681"/>
            </a:xfrm>
          </p:grpSpPr>
          <p:sp>
            <p:nvSpPr>
              <p:cNvPr id="128009" name="Oval 9"/>
              <p:cNvSpPr>
                <a:spLocks noChangeArrowheads="1"/>
              </p:cNvSpPr>
              <p:nvPr/>
            </p:nvSpPr>
            <p:spPr bwMode="auto">
              <a:xfrm>
                <a:off x="5057" y="1162"/>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0" name="Oval 10"/>
              <p:cNvSpPr>
                <a:spLocks noChangeArrowheads="1"/>
              </p:cNvSpPr>
              <p:nvPr/>
            </p:nvSpPr>
            <p:spPr bwMode="auto">
              <a:xfrm>
                <a:off x="5057" y="1571"/>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1" name="Line 11"/>
              <p:cNvSpPr>
                <a:spLocks noChangeShapeType="1"/>
              </p:cNvSpPr>
              <p:nvPr/>
            </p:nvSpPr>
            <p:spPr bwMode="auto">
              <a:xfrm>
                <a:off x="5193" y="1435"/>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2" name="Group 12"/>
            <p:cNvGrpSpPr>
              <a:grpSpLocks/>
            </p:cNvGrpSpPr>
            <p:nvPr/>
          </p:nvGrpSpPr>
          <p:grpSpPr bwMode="auto">
            <a:xfrm rot="4268344">
              <a:off x="1474" y="1253"/>
              <a:ext cx="272" cy="681"/>
              <a:chOff x="3061" y="2160"/>
              <a:chExt cx="272" cy="681"/>
            </a:xfrm>
          </p:grpSpPr>
          <p:sp>
            <p:nvSpPr>
              <p:cNvPr id="128013" name="Oval 13"/>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4" name="Oval 14"/>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5" name="Line 15"/>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6" name="Group 16"/>
            <p:cNvGrpSpPr>
              <a:grpSpLocks/>
            </p:cNvGrpSpPr>
            <p:nvPr/>
          </p:nvGrpSpPr>
          <p:grpSpPr bwMode="auto">
            <a:xfrm rot="6288727">
              <a:off x="1679" y="2454"/>
              <a:ext cx="272" cy="681"/>
              <a:chOff x="3061" y="2160"/>
              <a:chExt cx="272" cy="681"/>
            </a:xfrm>
          </p:grpSpPr>
          <p:sp>
            <p:nvSpPr>
              <p:cNvPr id="128017" name="Oval 17"/>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8" name="Oval 18"/>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9" name="Line 19"/>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0" name="Group 20"/>
            <p:cNvGrpSpPr>
              <a:grpSpLocks/>
            </p:cNvGrpSpPr>
            <p:nvPr/>
          </p:nvGrpSpPr>
          <p:grpSpPr bwMode="auto">
            <a:xfrm rot="3056812">
              <a:off x="1111" y="2886"/>
              <a:ext cx="272" cy="681"/>
              <a:chOff x="3061" y="2160"/>
              <a:chExt cx="272" cy="681"/>
            </a:xfrm>
          </p:grpSpPr>
          <p:sp>
            <p:nvSpPr>
              <p:cNvPr id="128021" name="Oval 21"/>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2" name="Oval 22"/>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3" name="Line 23"/>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4" name="Group 24"/>
            <p:cNvGrpSpPr>
              <a:grpSpLocks/>
            </p:cNvGrpSpPr>
            <p:nvPr/>
          </p:nvGrpSpPr>
          <p:grpSpPr bwMode="auto">
            <a:xfrm rot="-4316164">
              <a:off x="3742" y="2840"/>
              <a:ext cx="272" cy="681"/>
              <a:chOff x="3061" y="2160"/>
              <a:chExt cx="272" cy="681"/>
            </a:xfrm>
          </p:grpSpPr>
          <p:sp>
            <p:nvSpPr>
              <p:cNvPr id="128025" name="Oval 25"/>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6" name="Oval 26"/>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7" name="Line 27"/>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8" name="Group 28"/>
            <p:cNvGrpSpPr>
              <a:grpSpLocks/>
            </p:cNvGrpSpPr>
            <p:nvPr/>
          </p:nvGrpSpPr>
          <p:grpSpPr bwMode="auto">
            <a:xfrm rot="-3199883">
              <a:off x="2562" y="3022"/>
              <a:ext cx="272" cy="681"/>
              <a:chOff x="3061" y="2160"/>
              <a:chExt cx="272" cy="681"/>
            </a:xfrm>
          </p:grpSpPr>
          <p:sp>
            <p:nvSpPr>
              <p:cNvPr id="128029" name="Oval 29"/>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0" name="Oval 30"/>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1" name="Line 31"/>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2" name="Group 32"/>
            <p:cNvGrpSpPr>
              <a:grpSpLocks/>
            </p:cNvGrpSpPr>
            <p:nvPr/>
          </p:nvGrpSpPr>
          <p:grpSpPr bwMode="auto">
            <a:xfrm rot="2885259">
              <a:off x="2200" y="1570"/>
              <a:ext cx="272" cy="681"/>
              <a:chOff x="3061" y="2160"/>
              <a:chExt cx="272" cy="681"/>
            </a:xfrm>
          </p:grpSpPr>
          <p:sp>
            <p:nvSpPr>
              <p:cNvPr id="128033" name="Oval 33"/>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4" name="Oval 34"/>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5" name="Line 35"/>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6" name="Group 36"/>
            <p:cNvGrpSpPr>
              <a:grpSpLocks/>
            </p:cNvGrpSpPr>
            <p:nvPr/>
          </p:nvGrpSpPr>
          <p:grpSpPr bwMode="auto">
            <a:xfrm rot="-3250194">
              <a:off x="3016" y="2160"/>
              <a:ext cx="272" cy="681"/>
              <a:chOff x="3061" y="2160"/>
              <a:chExt cx="272" cy="681"/>
            </a:xfrm>
          </p:grpSpPr>
          <p:sp>
            <p:nvSpPr>
              <p:cNvPr id="128037" name="Oval 37"/>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8" name="Oval 38"/>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9" name="Line 39"/>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0" name="Group 40"/>
            <p:cNvGrpSpPr>
              <a:grpSpLocks/>
            </p:cNvGrpSpPr>
            <p:nvPr/>
          </p:nvGrpSpPr>
          <p:grpSpPr bwMode="auto">
            <a:xfrm rot="4852190">
              <a:off x="1271" y="3497"/>
              <a:ext cx="272" cy="681"/>
              <a:chOff x="3061" y="2160"/>
              <a:chExt cx="272" cy="681"/>
            </a:xfrm>
          </p:grpSpPr>
          <p:sp>
            <p:nvSpPr>
              <p:cNvPr id="128041" name="Oval 41"/>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2" name="Oval 42"/>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3" name="Line 43"/>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4" name="Group 44"/>
            <p:cNvGrpSpPr>
              <a:grpSpLocks/>
            </p:cNvGrpSpPr>
            <p:nvPr/>
          </p:nvGrpSpPr>
          <p:grpSpPr bwMode="auto">
            <a:xfrm rot="-537699">
              <a:off x="3312" y="3361"/>
              <a:ext cx="272" cy="681"/>
              <a:chOff x="3061" y="2160"/>
              <a:chExt cx="272" cy="681"/>
            </a:xfrm>
          </p:grpSpPr>
          <p:sp>
            <p:nvSpPr>
              <p:cNvPr id="128045" name="Oval 45"/>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6" name="Oval 46"/>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7" name="Line 47"/>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8" name="Group 48"/>
            <p:cNvGrpSpPr>
              <a:grpSpLocks/>
            </p:cNvGrpSpPr>
            <p:nvPr/>
          </p:nvGrpSpPr>
          <p:grpSpPr bwMode="auto">
            <a:xfrm rot="4852190">
              <a:off x="3403" y="1547"/>
              <a:ext cx="272" cy="681"/>
              <a:chOff x="3061" y="2160"/>
              <a:chExt cx="272" cy="681"/>
            </a:xfrm>
          </p:grpSpPr>
          <p:sp>
            <p:nvSpPr>
              <p:cNvPr id="128049" name="Oval 49"/>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0" name="Oval 50"/>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1" name="Line 51"/>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8052" name="Oval 52"/>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053" name="Group 53"/>
          <p:cNvGrpSpPr>
            <a:grpSpLocks/>
          </p:cNvGrpSpPr>
          <p:nvPr/>
        </p:nvGrpSpPr>
        <p:grpSpPr bwMode="auto">
          <a:xfrm>
            <a:off x="2603500" y="1857375"/>
            <a:ext cx="7378700" cy="4572000"/>
            <a:chOff x="681" y="1162"/>
            <a:chExt cx="4648" cy="2880"/>
          </a:xfrm>
        </p:grpSpPr>
        <p:grpSp>
          <p:nvGrpSpPr>
            <p:cNvPr id="128054" name="Group 54"/>
            <p:cNvGrpSpPr>
              <a:grpSpLocks/>
            </p:cNvGrpSpPr>
            <p:nvPr/>
          </p:nvGrpSpPr>
          <p:grpSpPr bwMode="auto">
            <a:xfrm rot="-1085642">
              <a:off x="681" y="1910"/>
              <a:ext cx="272" cy="681"/>
              <a:chOff x="3061" y="2160"/>
              <a:chExt cx="272" cy="681"/>
            </a:xfrm>
          </p:grpSpPr>
          <p:sp>
            <p:nvSpPr>
              <p:cNvPr id="128055" name="Oval 55"/>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6" name="Oval 56"/>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7" name="Line 5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58" name="Group 58"/>
            <p:cNvGrpSpPr>
              <a:grpSpLocks/>
            </p:cNvGrpSpPr>
            <p:nvPr/>
          </p:nvGrpSpPr>
          <p:grpSpPr bwMode="auto">
            <a:xfrm>
              <a:off x="5057" y="1162"/>
              <a:ext cx="272" cy="681"/>
              <a:chOff x="5057" y="1162"/>
              <a:chExt cx="272" cy="681"/>
            </a:xfrm>
          </p:grpSpPr>
          <p:sp>
            <p:nvSpPr>
              <p:cNvPr id="128059" name="Oval 59"/>
              <p:cNvSpPr>
                <a:spLocks noChangeArrowheads="1"/>
              </p:cNvSpPr>
              <p:nvPr/>
            </p:nvSpPr>
            <p:spPr bwMode="auto">
              <a:xfrm>
                <a:off x="5057" y="1162"/>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0" name="Oval 60"/>
              <p:cNvSpPr>
                <a:spLocks noChangeArrowheads="1"/>
              </p:cNvSpPr>
              <p:nvPr/>
            </p:nvSpPr>
            <p:spPr bwMode="auto">
              <a:xfrm>
                <a:off x="5057" y="1571"/>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1" name="Line 61"/>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62" name="Group 62"/>
            <p:cNvGrpSpPr>
              <a:grpSpLocks/>
            </p:cNvGrpSpPr>
            <p:nvPr/>
          </p:nvGrpSpPr>
          <p:grpSpPr bwMode="auto">
            <a:xfrm rot="4268344">
              <a:off x="1474" y="1253"/>
              <a:ext cx="272" cy="681"/>
              <a:chOff x="3061" y="2160"/>
              <a:chExt cx="272" cy="681"/>
            </a:xfrm>
          </p:grpSpPr>
          <p:sp>
            <p:nvSpPr>
              <p:cNvPr id="128063" name="Oval 63"/>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4" name="Oval 64"/>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5" name="Line 6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66" name="Group 66"/>
            <p:cNvGrpSpPr>
              <a:grpSpLocks/>
            </p:cNvGrpSpPr>
            <p:nvPr/>
          </p:nvGrpSpPr>
          <p:grpSpPr bwMode="auto">
            <a:xfrm rot="6288727">
              <a:off x="1679" y="2454"/>
              <a:ext cx="272" cy="681"/>
              <a:chOff x="3061" y="2160"/>
              <a:chExt cx="272" cy="681"/>
            </a:xfrm>
          </p:grpSpPr>
          <p:sp>
            <p:nvSpPr>
              <p:cNvPr id="128067" name="Oval 67"/>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8" name="Oval 68"/>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9" name="Line 6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70" name="Group 70"/>
            <p:cNvGrpSpPr>
              <a:grpSpLocks/>
            </p:cNvGrpSpPr>
            <p:nvPr/>
          </p:nvGrpSpPr>
          <p:grpSpPr bwMode="auto">
            <a:xfrm rot="3056812">
              <a:off x="1111" y="2886"/>
              <a:ext cx="272" cy="681"/>
              <a:chOff x="3061" y="2160"/>
              <a:chExt cx="272" cy="681"/>
            </a:xfrm>
          </p:grpSpPr>
          <p:sp>
            <p:nvSpPr>
              <p:cNvPr id="128071" name="Oval 71"/>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2" name="Oval 72"/>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3" name="Line 7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74" name="Group 74"/>
            <p:cNvGrpSpPr>
              <a:grpSpLocks/>
            </p:cNvGrpSpPr>
            <p:nvPr/>
          </p:nvGrpSpPr>
          <p:grpSpPr bwMode="auto">
            <a:xfrm rot="-4316164">
              <a:off x="3742" y="2840"/>
              <a:ext cx="272" cy="681"/>
              <a:chOff x="3061" y="2160"/>
              <a:chExt cx="272" cy="681"/>
            </a:xfrm>
          </p:grpSpPr>
          <p:sp>
            <p:nvSpPr>
              <p:cNvPr id="128075" name="Oval 75"/>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6" name="Oval 76"/>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7" name="Line 7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78" name="Group 78"/>
            <p:cNvGrpSpPr>
              <a:grpSpLocks/>
            </p:cNvGrpSpPr>
            <p:nvPr/>
          </p:nvGrpSpPr>
          <p:grpSpPr bwMode="auto">
            <a:xfrm rot="-3199883">
              <a:off x="2562" y="3022"/>
              <a:ext cx="272" cy="681"/>
              <a:chOff x="3061" y="2160"/>
              <a:chExt cx="272" cy="681"/>
            </a:xfrm>
          </p:grpSpPr>
          <p:sp>
            <p:nvSpPr>
              <p:cNvPr id="128079" name="Oval 79"/>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0" name="Oval 80"/>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1" name="Line 8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82" name="Group 82"/>
            <p:cNvGrpSpPr>
              <a:grpSpLocks/>
            </p:cNvGrpSpPr>
            <p:nvPr/>
          </p:nvGrpSpPr>
          <p:grpSpPr bwMode="auto">
            <a:xfrm rot="2885259">
              <a:off x="2200" y="1570"/>
              <a:ext cx="272" cy="681"/>
              <a:chOff x="3061" y="2160"/>
              <a:chExt cx="272" cy="681"/>
            </a:xfrm>
          </p:grpSpPr>
          <p:sp>
            <p:nvSpPr>
              <p:cNvPr id="128083" name="Oval 83"/>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4" name="Oval 84"/>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5" name="Line 8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86" name="Group 86"/>
            <p:cNvGrpSpPr>
              <a:grpSpLocks/>
            </p:cNvGrpSpPr>
            <p:nvPr/>
          </p:nvGrpSpPr>
          <p:grpSpPr bwMode="auto">
            <a:xfrm rot="-3250194">
              <a:off x="3016" y="2160"/>
              <a:ext cx="272" cy="681"/>
              <a:chOff x="3061" y="2160"/>
              <a:chExt cx="272" cy="681"/>
            </a:xfrm>
          </p:grpSpPr>
          <p:sp>
            <p:nvSpPr>
              <p:cNvPr id="128087" name="Oval 87"/>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8" name="Oval 88"/>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9" name="Line 8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90" name="Group 90"/>
            <p:cNvGrpSpPr>
              <a:grpSpLocks/>
            </p:cNvGrpSpPr>
            <p:nvPr/>
          </p:nvGrpSpPr>
          <p:grpSpPr bwMode="auto">
            <a:xfrm rot="4852190">
              <a:off x="1271" y="3497"/>
              <a:ext cx="272" cy="681"/>
              <a:chOff x="3061" y="2160"/>
              <a:chExt cx="272" cy="681"/>
            </a:xfrm>
          </p:grpSpPr>
          <p:sp>
            <p:nvSpPr>
              <p:cNvPr id="128091" name="Oval 91"/>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2" name="Oval 92"/>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3" name="Line 9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94" name="Group 94"/>
            <p:cNvGrpSpPr>
              <a:grpSpLocks/>
            </p:cNvGrpSpPr>
            <p:nvPr/>
          </p:nvGrpSpPr>
          <p:grpSpPr bwMode="auto">
            <a:xfrm rot="-537699">
              <a:off x="3312" y="3361"/>
              <a:ext cx="272" cy="681"/>
              <a:chOff x="3061" y="2160"/>
              <a:chExt cx="272" cy="681"/>
            </a:xfrm>
          </p:grpSpPr>
          <p:sp>
            <p:nvSpPr>
              <p:cNvPr id="128095" name="Oval 95"/>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6" name="Oval 96"/>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7" name="Line 9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98" name="Group 98"/>
            <p:cNvGrpSpPr>
              <a:grpSpLocks/>
            </p:cNvGrpSpPr>
            <p:nvPr/>
          </p:nvGrpSpPr>
          <p:grpSpPr bwMode="auto">
            <a:xfrm rot="4852190">
              <a:off x="3403" y="1547"/>
              <a:ext cx="272" cy="681"/>
              <a:chOff x="3061" y="2160"/>
              <a:chExt cx="272" cy="681"/>
            </a:xfrm>
          </p:grpSpPr>
          <p:sp>
            <p:nvSpPr>
              <p:cNvPr id="128099" name="Oval 99"/>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0" name="Oval 100"/>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1" name="Line 10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8102" name="Oval 102"/>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103" name="Group 103"/>
          <p:cNvGrpSpPr>
            <a:grpSpLocks/>
          </p:cNvGrpSpPr>
          <p:nvPr/>
        </p:nvGrpSpPr>
        <p:grpSpPr bwMode="auto">
          <a:xfrm>
            <a:off x="2616200" y="1870075"/>
            <a:ext cx="7378700" cy="4572000"/>
            <a:chOff x="681" y="1162"/>
            <a:chExt cx="4648" cy="2880"/>
          </a:xfrm>
        </p:grpSpPr>
        <p:grpSp>
          <p:nvGrpSpPr>
            <p:cNvPr id="128104" name="Group 104"/>
            <p:cNvGrpSpPr>
              <a:grpSpLocks/>
            </p:cNvGrpSpPr>
            <p:nvPr/>
          </p:nvGrpSpPr>
          <p:grpSpPr bwMode="auto">
            <a:xfrm rot="-1085642">
              <a:off x="681" y="1910"/>
              <a:ext cx="272" cy="681"/>
              <a:chOff x="3061" y="2160"/>
              <a:chExt cx="272" cy="681"/>
            </a:xfrm>
          </p:grpSpPr>
          <p:sp>
            <p:nvSpPr>
              <p:cNvPr id="128105" name="Oval 10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6" name="Oval 10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7" name="Line 10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08" name="Group 108"/>
            <p:cNvGrpSpPr>
              <a:grpSpLocks/>
            </p:cNvGrpSpPr>
            <p:nvPr/>
          </p:nvGrpSpPr>
          <p:grpSpPr bwMode="auto">
            <a:xfrm>
              <a:off x="5057" y="1162"/>
              <a:ext cx="272" cy="681"/>
              <a:chOff x="5057" y="1162"/>
              <a:chExt cx="272" cy="681"/>
            </a:xfrm>
          </p:grpSpPr>
          <p:sp>
            <p:nvSpPr>
              <p:cNvPr id="128109" name="Oval 109"/>
              <p:cNvSpPr>
                <a:spLocks noChangeArrowheads="1"/>
              </p:cNvSpPr>
              <p:nvPr/>
            </p:nvSpPr>
            <p:spPr bwMode="auto">
              <a:xfrm>
                <a:off x="5057" y="1162"/>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0" name="Oval 110"/>
              <p:cNvSpPr>
                <a:spLocks noChangeArrowheads="1"/>
              </p:cNvSpPr>
              <p:nvPr/>
            </p:nvSpPr>
            <p:spPr bwMode="auto">
              <a:xfrm>
                <a:off x="5057" y="1571"/>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1" name="Line 111"/>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12" name="Group 112"/>
            <p:cNvGrpSpPr>
              <a:grpSpLocks/>
            </p:cNvGrpSpPr>
            <p:nvPr/>
          </p:nvGrpSpPr>
          <p:grpSpPr bwMode="auto">
            <a:xfrm rot="4268344">
              <a:off x="1474" y="1253"/>
              <a:ext cx="272" cy="681"/>
              <a:chOff x="3061" y="2160"/>
              <a:chExt cx="272" cy="681"/>
            </a:xfrm>
          </p:grpSpPr>
          <p:sp>
            <p:nvSpPr>
              <p:cNvPr id="128113" name="Oval 11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4" name="Oval 11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5" name="Line 11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16" name="Group 116"/>
            <p:cNvGrpSpPr>
              <a:grpSpLocks/>
            </p:cNvGrpSpPr>
            <p:nvPr/>
          </p:nvGrpSpPr>
          <p:grpSpPr bwMode="auto">
            <a:xfrm rot="6288727">
              <a:off x="1679" y="2454"/>
              <a:ext cx="272" cy="681"/>
              <a:chOff x="3061" y="2160"/>
              <a:chExt cx="272" cy="681"/>
            </a:xfrm>
          </p:grpSpPr>
          <p:sp>
            <p:nvSpPr>
              <p:cNvPr id="128117" name="Oval 11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8" name="Oval 11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9" name="Line 11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20" name="Group 120"/>
            <p:cNvGrpSpPr>
              <a:grpSpLocks/>
            </p:cNvGrpSpPr>
            <p:nvPr/>
          </p:nvGrpSpPr>
          <p:grpSpPr bwMode="auto">
            <a:xfrm rot="3056812">
              <a:off x="1111" y="2886"/>
              <a:ext cx="272" cy="681"/>
              <a:chOff x="3061" y="2160"/>
              <a:chExt cx="272" cy="681"/>
            </a:xfrm>
          </p:grpSpPr>
          <p:sp>
            <p:nvSpPr>
              <p:cNvPr id="128121" name="Oval 12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2" name="Oval 12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3" name="Line 12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24" name="Group 124"/>
            <p:cNvGrpSpPr>
              <a:grpSpLocks/>
            </p:cNvGrpSpPr>
            <p:nvPr/>
          </p:nvGrpSpPr>
          <p:grpSpPr bwMode="auto">
            <a:xfrm rot="-4316164">
              <a:off x="3742" y="2840"/>
              <a:ext cx="272" cy="681"/>
              <a:chOff x="3061" y="2160"/>
              <a:chExt cx="272" cy="681"/>
            </a:xfrm>
          </p:grpSpPr>
          <p:sp>
            <p:nvSpPr>
              <p:cNvPr id="128125" name="Oval 12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6" name="Oval 12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7" name="Line 12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28" name="Group 128"/>
            <p:cNvGrpSpPr>
              <a:grpSpLocks/>
            </p:cNvGrpSpPr>
            <p:nvPr/>
          </p:nvGrpSpPr>
          <p:grpSpPr bwMode="auto">
            <a:xfrm rot="-3199883">
              <a:off x="2562" y="3022"/>
              <a:ext cx="272" cy="681"/>
              <a:chOff x="3061" y="2160"/>
              <a:chExt cx="272" cy="681"/>
            </a:xfrm>
          </p:grpSpPr>
          <p:sp>
            <p:nvSpPr>
              <p:cNvPr id="128129" name="Oval 12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0" name="Oval 13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1" name="Line 13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32" name="Group 132"/>
            <p:cNvGrpSpPr>
              <a:grpSpLocks/>
            </p:cNvGrpSpPr>
            <p:nvPr/>
          </p:nvGrpSpPr>
          <p:grpSpPr bwMode="auto">
            <a:xfrm rot="2885259">
              <a:off x="2200" y="1570"/>
              <a:ext cx="272" cy="681"/>
              <a:chOff x="3061" y="2160"/>
              <a:chExt cx="272" cy="681"/>
            </a:xfrm>
          </p:grpSpPr>
          <p:sp>
            <p:nvSpPr>
              <p:cNvPr id="128133" name="Oval 13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4" name="Oval 13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5" name="Line 13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36" name="Group 136"/>
            <p:cNvGrpSpPr>
              <a:grpSpLocks/>
            </p:cNvGrpSpPr>
            <p:nvPr/>
          </p:nvGrpSpPr>
          <p:grpSpPr bwMode="auto">
            <a:xfrm rot="-3250194">
              <a:off x="3016" y="2160"/>
              <a:ext cx="272" cy="681"/>
              <a:chOff x="3061" y="2160"/>
              <a:chExt cx="272" cy="681"/>
            </a:xfrm>
          </p:grpSpPr>
          <p:sp>
            <p:nvSpPr>
              <p:cNvPr id="128137" name="Oval 13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8" name="Oval 13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9" name="Line 13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40" name="Group 140"/>
            <p:cNvGrpSpPr>
              <a:grpSpLocks/>
            </p:cNvGrpSpPr>
            <p:nvPr/>
          </p:nvGrpSpPr>
          <p:grpSpPr bwMode="auto">
            <a:xfrm rot="4852190">
              <a:off x="1271" y="3497"/>
              <a:ext cx="272" cy="681"/>
              <a:chOff x="3061" y="2160"/>
              <a:chExt cx="272" cy="681"/>
            </a:xfrm>
          </p:grpSpPr>
          <p:sp>
            <p:nvSpPr>
              <p:cNvPr id="128141" name="Oval 14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2" name="Oval 14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3" name="Line 14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44" name="Group 144"/>
            <p:cNvGrpSpPr>
              <a:grpSpLocks/>
            </p:cNvGrpSpPr>
            <p:nvPr/>
          </p:nvGrpSpPr>
          <p:grpSpPr bwMode="auto">
            <a:xfrm rot="-537699">
              <a:off x="3312" y="3361"/>
              <a:ext cx="272" cy="681"/>
              <a:chOff x="3061" y="2160"/>
              <a:chExt cx="272" cy="681"/>
            </a:xfrm>
          </p:grpSpPr>
          <p:sp>
            <p:nvSpPr>
              <p:cNvPr id="128145" name="Oval 14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6" name="Oval 14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7" name="Line 14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48" name="Group 148"/>
            <p:cNvGrpSpPr>
              <a:grpSpLocks/>
            </p:cNvGrpSpPr>
            <p:nvPr/>
          </p:nvGrpSpPr>
          <p:grpSpPr bwMode="auto">
            <a:xfrm rot="4852190">
              <a:off x="3403" y="1547"/>
              <a:ext cx="272" cy="681"/>
              <a:chOff x="3061" y="2160"/>
              <a:chExt cx="272" cy="681"/>
            </a:xfrm>
          </p:grpSpPr>
          <p:sp>
            <p:nvSpPr>
              <p:cNvPr id="128149" name="Oval 14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50" name="Oval 15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51" name="Line 15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8153" name="Freeform 153"/>
          <p:cNvSpPr>
            <a:spLocks/>
          </p:cNvSpPr>
          <p:nvPr/>
        </p:nvSpPr>
        <p:spPr bwMode="auto">
          <a:xfrm rot="14713491">
            <a:off x="2732088" y="160813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4" name="Freeform 154"/>
          <p:cNvSpPr>
            <a:spLocks/>
          </p:cNvSpPr>
          <p:nvPr/>
        </p:nvSpPr>
        <p:spPr bwMode="auto">
          <a:xfrm rot="14713491">
            <a:off x="5827713" y="2041526"/>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5" name="Freeform 155"/>
          <p:cNvSpPr>
            <a:spLocks/>
          </p:cNvSpPr>
          <p:nvPr/>
        </p:nvSpPr>
        <p:spPr bwMode="auto">
          <a:xfrm rot="14713491">
            <a:off x="3883026" y="2041526"/>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6" name="Freeform 156"/>
          <p:cNvSpPr>
            <a:spLocks/>
          </p:cNvSpPr>
          <p:nvPr/>
        </p:nvSpPr>
        <p:spPr bwMode="auto">
          <a:xfrm rot="14713491">
            <a:off x="2371726" y="5065713"/>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9" name="Freeform 159"/>
          <p:cNvSpPr>
            <a:spLocks/>
          </p:cNvSpPr>
          <p:nvPr/>
        </p:nvSpPr>
        <p:spPr bwMode="auto">
          <a:xfrm rot="14713491">
            <a:off x="6332538" y="4057651"/>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0" name="Freeform 160"/>
          <p:cNvSpPr>
            <a:spLocks/>
          </p:cNvSpPr>
          <p:nvPr/>
        </p:nvSpPr>
        <p:spPr bwMode="auto">
          <a:xfrm rot="14713491">
            <a:off x="3092451" y="348138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1" name="Freeform 161"/>
          <p:cNvSpPr>
            <a:spLocks/>
          </p:cNvSpPr>
          <p:nvPr/>
        </p:nvSpPr>
        <p:spPr bwMode="auto">
          <a:xfrm rot="14713491">
            <a:off x="2155826" y="4200526"/>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2" name="Freeform 162"/>
          <p:cNvSpPr>
            <a:spLocks/>
          </p:cNvSpPr>
          <p:nvPr/>
        </p:nvSpPr>
        <p:spPr bwMode="auto">
          <a:xfrm rot="14713491">
            <a:off x="4459288" y="434498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3" name="Freeform 163"/>
          <p:cNvSpPr>
            <a:spLocks/>
          </p:cNvSpPr>
          <p:nvPr/>
        </p:nvSpPr>
        <p:spPr bwMode="auto">
          <a:xfrm rot="14713491">
            <a:off x="8851901" y="1968501"/>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5570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5E-6 -1.48148E-6 L 0.26172 -0.1912 C 0.2737 -0.14259 0.27526 -0.11042 0.28646 -0.05254 C 0.32461 -0.1287 0.31497 -0.11412 0.34271 -0.16875 L 0.26172 -0.33379 C 0.2888 -0.36366 0.28945 -0.35625 0.31653 -0.38426 C 0.29622 -0.3375 0.29323 -0.30856 0.27304 -0.25509 L 0.41927 -0.28866 C 0.40482 -0.25231 0.38997 -0.21759 0.375 -0.18009 L 0.5776 -0.3162 C 0.56328 -0.29768 0.56627 -0.29259 0.55208 -0.2743 L 0.43659 -0.28194 C 0.42226 -0.24375 0.40807 -0.20324 0.39362 -0.16504 C 0.36979 -0.09028 0.33828 -0.00509 0.31419 0.06759 L 0.46732 -0.05995 C 0.51875 -0.14259 0.48984 -0.09167 0.51758 -0.13657 C 0.54531 -0.18171 0.5983 -0.27037 0.63385 -0.32754 C 0.64857 -0.225 0.65781 -0.14259 0.66601 -0.04884 L 0.53607 -0.0037 L 0.83333 -0.36134 L 1.1095 -0.0787 C 0.96094 -0.01875 0.78984 0.03009 0.61588 0.08449 C 0.64713 0.01505 0.63984 0.0331 0.66536 -0.02245 C 0.6151 -0.01157 0.62929 -0.01504 0.60234 -0.01134 C 0.59531 -0.06805 0.59479 -0.08009 0.58437 -0.15 L 0.47773 -0.07477 L 0.41601 -0.10254 L 0.34804 -0.04838 C 0.35 -0.01366 0.35182 0.02153 0.3539 0.05625 C 0.33216 0.04097 0.32565 0.03102 0.3039 0.01574 C 0.30455 0.03496 0.30482 0.04815 0.3056 0.06759 L 2.5E-6 -1.48148E-6 Z " pathEditMode="relative" rAng="0" ptsTypes="AAAAAAAAAAAAAAAAAAAAAAAAAAAAAAAA">
                                      <p:cBhvr>
                                        <p:cTn id="6" dur="5000" fill="hold"/>
                                        <p:tgtEl>
                                          <p:spTgt spid="128102"/>
                                        </p:tgtEl>
                                        <p:attrNameLst>
                                          <p:attrName>ppt_x</p:attrName>
                                          <p:attrName>ppt_y</p:attrName>
                                        </p:attrNameLst>
                                      </p:cBhvr>
                                      <p:rCtr x="55469" y="-15000"/>
                                    </p:animMotion>
                                  </p:childTnLst>
                                </p:cTn>
                              </p:par>
                              <p:par>
                                <p:cTn id="7" presetID="10" presetClass="entr" presetSubtype="0" fill="hold" nodeType="withEffect">
                                  <p:stCondLst>
                                    <p:cond delay="1500"/>
                                  </p:stCondLst>
                                  <p:childTnLst>
                                    <p:set>
                                      <p:cBhvr>
                                        <p:cTn id="8" dur="1" fill="hold">
                                          <p:stCondLst>
                                            <p:cond delay="0"/>
                                          </p:stCondLst>
                                        </p:cTn>
                                        <p:tgtEl>
                                          <p:spTgt spid="128103"/>
                                        </p:tgtEl>
                                        <p:attrNameLst>
                                          <p:attrName>style.visibility</p:attrName>
                                        </p:attrNameLst>
                                      </p:cBhvr>
                                      <p:to>
                                        <p:strVal val="visible"/>
                                      </p:to>
                                    </p:set>
                                    <p:animEffect transition="in" filter="fade">
                                      <p:cBhvr>
                                        <p:cTn id="9" dur="2000"/>
                                        <p:tgtEl>
                                          <p:spTgt spid="1281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8153"/>
                                        </p:tgtEl>
                                        <p:attrNameLst>
                                          <p:attrName>style.visibility</p:attrName>
                                        </p:attrNameLst>
                                      </p:cBhvr>
                                      <p:to>
                                        <p:strVal val="visible"/>
                                      </p:to>
                                    </p:set>
                                  </p:childTnLst>
                                </p:cTn>
                              </p:par>
                              <p:par>
                                <p:cTn id="14" presetID="64" presetClass="path" presetSubtype="0" accel="50000" decel="50000" fill="hold" grpId="1" nodeType="withEffect">
                                  <p:stCondLst>
                                    <p:cond delay="0"/>
                                  </p:stCondLst>
                                  <p:childTnLst>
                                    <p:animMotion origin="layout" path="M -2.22222E-6 1.96532E-6 L -0.09861 -0.42197 " pathEditMode="relative" rAng="0" ptsTypes="AA">
                                      <p:cBhvr>
                                        <p:cTn id="15" dur="2000" fill="hold"/>
                                        <p:tgtEl>
                                          <p:spTgt spid="128153"/>
                                        </p:tgtEl>
                                        <p:attrNameLst>
                                          <p:attrName>ppt_x</p:attrName>
                                          <p:attrName>ppt_y</p:attrName>
                                        </p:attrNameLst>
                                      </p:cBhvr>
                                      <p:rCtr x="-4931" y="-21110"/>
                                    </p:animMotion>
                                  </p:childTnLst>
                                </p:cTn>
                              </p:par>
                              <p:par>
                                <p:cTn id="16" presetID="1" presetClass="entr" presetSubtype="0" fill="hold" grpId="0" nodeType="withEffect">
                                  <p:stCondLst>
                                    <p:cond delay="0"/>
                                  </p:stCondLst>
                                  <p:childTnLst>
                                    <p:set>
                                      <p:cBhvr>
                                        <p:cTn id="17" dur="1" fill="hold">
                                          <p:stCondLst>
                                            <p:cond delay="0"/>
                                          </p:stCondLst>
                                        </p:cTn>
                                        <p:tgtEl>
                                          <p:spTgt spid="128154"/>
                                        </p:tgtEl>
                                        <p:attrNameLst>
                                          <p:attrName>style.visibility</p:attrName>
                                        </p:attrNameLst>
                                      </p:cBhvr>
                                      <p:to>
                                        <p:strVal val="visible"/>
                                      </p:to>
                                    </p:set>
                                  </p:childTnLst>
                                </p:cTn>
                              </p:par>
                              <p:par>
                                <p:cTn id="18" presetID="64" presetClass="path" presetSubtype="0" accel="50000" decel="50000" fill="hold" grpId="1" nodeType="withEffect">
                                  <p:stCondLst>
                                    <p:cond delay="0"/>
                                  </p:stCondLst>
                                  <p:childTnLst>
                                    <p:animMotion origin="layout" path="M -3.88889E-6 5.78035E-7 L -0.11423 -0.47445 " pathEditMode="relative" rAng="0" ptsTypes="AA">
                                      <p:cBhvr>
                                        <p:cTn id="19" dur="2000" fill="hold"/>
                                        <p:tgtEl>
                                          <p:spTgt spid="128154"/>
                                        </p:tgtEl>
                                        <p:attrNameLst>
                                          <p:attrName>ppt_x</p:attrName>
                                          <p:attrName>ppt_y</p:attrName>
                                        </p:attrNameLst>
                                      </p:cBhvr>
                                      <p:rCtr x="-5712" y="-23723"/>
                                    </p:animMotion>
                                  </p:childTnLst>
                                </p:cTn>
                              </p:par>
                              <p:par>
                                <p:cTn id="20" presetID="1" presetClass="entr" presetSubtype="0" fill="hold" grpId="0" nodeType="withEffect">
                                  <p:stCondLst>
                                    <p:cond delay="0"/>
                                  </p:stCondLst>
                                  <p:childTnLst>
                                    <p:set>
                                      <p:cBhvr>
                                        <p:cTn id="21" dur="1" fill="hold">
                                          <p:stCondLst>
                                            <p:cond delay="0"/>
                                          </p:stCondLst>
                                        </p:cTn>
                                        <p:tgtEl>
                                          <p:spTgt spid="128155"/>
                                        </p:tgtEl>
                                        <p:attrNameLst>
                                          <p:attrName>style.visibility</p:attrName>
                                        </p:attrNameLst>
                                      </p:cBhvr>
                                      <p:to>
                                        <p:strVal val="visible"/>
                                      </p:to>
                                    </p:set>
                                  </p:childTnLst>
                                </p:cTn>
                              </p:par>
                              <p:par>
                                <p:cTn id="22" presetID="64" presetClass="path" presetSubtype="0" accel="50000" decel="50000" fill="hold" grpId="1" nodeType="withEffect">
                                  <p:stCondLst>
                                    <p:cond delay="0"/>
                                  </p:stCondLst>
                                  <p:childTnLst>
                                    <p:animMotion origin="layout" path="M -2.77778E-7 5.78035E-7 L -0.11424 -0.46405 " pathEditMode="relative" rAng="0" ptsTypes="AA">
                                      <p:cBhvr>
                                        <p:cTn id="23" dur="2000" fill="hold"/>
                                        <p:tgtEl>
                                          <p:spTgt spid="128155"/>
                                        </p:tgtEl>
                                        <p:attrNameLst>
                                          <p:attrName>ppt_x</p:attrName>
                                          <p:attrName>ppt_y</p:attrName>
                                        </p:attrNameLst>
                                      </p:cBhvr>
                                      <p:rCtr x="-5712" y="-23214"/>
                                    </p:animMotion>
                                  </p:childTnLst>
                                </p:cTn>
                              </p:par>
                              <p:par>
                                <p:cTn id="24" presetID="1" presetClass="entr" presetSubtype="0" fill="hold" grpId="0" nodeType="withEffect">
                                  <p:stCondLst>
                                    <p:cond delay="0"/>
                                  </p:stCondLst>
                                  <p:childTnLst>
                                    <p:set>
                                      <p:cBhvr>
                                        <p:cTn id="25" dur="1" fill="hold">
                                          <p:stCondLst>
                                            <p:cond delay="0"/>
                                          </p:stCondLst>
                                        </p:cTn>
                                        <p:tgtEl>
                                          <p:spTgt spid="128156"/>
                                        </p:tgtEl>
                                        <p:attrNameLst>
                                          <p:attrName>style.visibility</p:attrName>
                                        </p:attrNameLst>
                                      </p:cBhvr>
                                      <p:to>
                                        <p:strVal val="visible"/>
                                      </p:to>
                                    </p:set>
                                  </p:childTnLst>
                                </p:cTn>
                              </p:par>
                              <p:par>
                                <p:cTn id="26" presetID="64" presetClass="path" presetSubtype="0" accel="50000" decel="50000" fill="hold" grpId="1" nodeType="withEffect">
                                  <p:stCondLst>
                                    <p:cond delay="0"/>
                                  </p:stCondLst>
                                  <p:childTnLst>
                                    <p:animMotion origin="layout" path="M 3.125E-6 3.7037E-6 L -0.29935 -0.89283 " pathEditMode="relative" rAng="0" ptsTypes="AA">
                                      <p:cBhvr>
                                        <p:cTn id="27" dur="2000" fill="hold"/>
                                        <p:tgtEl>
                                          <p:spTgt spid="128156"/>
                                        </p:tgtEl>
                                        <p:attrNameLst>
                                          <p:attrName>ppt_x</p:attrName>
                                          <p:attrName>ppt_y</p:attrName>
                                        </p:attrNameLst>
                                      </p:cBhvr>
                                      <p:rCtr x="-14974" y="-44653"/>
                                    </p:animMotion>
                                  </p:childTnLst>
                                </p:cTn>
                              </p:par>
                              <p:par>
                                <p:cTn id="28" presetID="1" presetClass="entr" presetSubtype="0" fill="hold" grpId="0" nodeType="withEffect">
                                  <p:stCondLst>
                                    <p:cond delay="0"/>
                                  </p:stCondLst>
                                  <p:childTnLst>
                                    <p:set>
                                      <p:cBhvr>
                                        <p:cTn id="29" dur="1" fill="hold">
                                          <p:stCondLst>
                                            <p:cond delay="0"/>
                                          </p:stCondLst>
                                        </p:cTn>
                                        <p:tgtEl>
                                          <p:spTgt spid="128159"/>
                                        </p:tgtEl>
                                        <p:attrNameLst>
                                          <p:attrName>style.visibility</p:attrName>
                                        </p:attrNameLst>
                                      </p:cBhvr>
                                      <p:to>
                                        <p:strVal val="visible"/>
                                      </p:to>
                                    </p:set>
                                  </p:childTnLst>
                                </p:cTn>
                              </p:par>
                              <p:par>
                                <p:cTn id="30" presetID="64" presetClass="path" presetSubtype="0" accel="50000" decel="50000" fill="hold" grpId="1" nodeType="withEffect">
                                  <p:stCondLst>
                                    <p:cond delay="0"/>
                                  </p:stCondLst>
                                  <p:childTnLst>
                                    <p:animMotion origin="layout" path="M -2.22222E-6 -1.04046E-6 L -0.25607 -0.77873 " pathEditMode="relative" rAng="0" ptsTypes="AA">
                                      <p:cBhvr>
                                        <p:cTn id="31" dur="2000" fill="hold"/>
                                        <p:tgtEl>
                                          <p:spTgt spid="128159"/>
                                        </p:tgtEl>
                                        <p:attrNameLst>
                                          <p:attrName>ppt_x</p:attrName>
                                          <p:attrName>ppt_y</p:attrName>
                                        </p:attrNameLst>
                                      </p:cBhvr>
                                      <p:rCtr x="-12812" y="-38936"/>
                                    </p:animMotion>
                                  </p:childTnLst>
                                </p:cTn>
                              </p:par>
                              <p:par>
                                <p:cTn id="32" presetID="1" presetClass="entr" presetSubtype="0" fill="hold" grpId="0" nodeType="withEffect">
                                  <p:stCondLst>
                                    <p:cond delay="0"/>
                                  </p:stCondLst>
                                  <p:childTnLst>
                                    <p:set>
                                      <p:cBhvr>
                                        <p:cTn id="33" dur="1" fill="hold">
                                          <p:stCondLst>
                                            <p:cond delay="0"/>
                                          </p:stCondLst>
                                        </p:cTn>
                                        <p:tgtEl>
                                          <p:spTgt spid="128160"/>
                                        </p:tgtEl>
                                        <p:attrNameLst>
                                          <p:attrName>style.visibility</p:attrName>
                                        </p:attrNameLst>
                                      </p:cBhvr>
                                      <p:to>
                                        <p:strVal val="visible"/>
                                      </p:to>
                                    </p:set>
                                  </p:childTnLst>
                                </p:cTn>
                              </p:par>
                              <p:par>
                                <p:cTn id="34" presetID="64" presetClass="path" presetSubtype="0" accel="50000" decel="50000" fill="hold" grpId="1" nodeType="withEffect">
                                  <p:stCondLst>
                                    <p:cond delay="0"/>
                                  </p:stCondLst>
                                  <p:childTnLst>
                                    <p:animMotion origin="layout" path="M -1.94444E-6 -4.04624E-7 L -0.18524 -0.66335 " pathEditMode="relative" rAng="0" ptsTypes="AA">
                                      <p:cBhvr>
                                        <p:cTn id="35" dur="2000" fill="hold"/>
                                        <p:tgtEl>
                                          <p:spTgt spid="128160"/>
                                        </p:tgtEl>
                                        <p:attrNameLst>
                                          <p:attrName>ppt_x</p:attrName>
                                          <p:attrName>ppt_y</p:attrName>
                                        </p:attrNameLst>
                                      </p:cBhvr>
                                      <p:rCtr x="-9271" y="-33179"/>
                                    </p:animMotion>
                                  </p:childTnLst>
                                </p:cTn>
                              </p:par>
                              <p:par>
                                <p:cTn id="36" presetID="1" presetClass="entr" presetSubtype="0" fill="hold" grpId="0" nodeType="withEffect">
                                  <p:stCondLst>
                                    <p:cond delay="0"/>
                                  </p:stCondLst>
                                  <p:childTnLst>
                                    <p:set>
                                      <p:cBhvr>
                                        <p:cTn id="37" dur="1" fill="hold">
                                          <p:stCondLst>
                                            <p:cond delay="0"/>
                                          </p:stCondLst>
                                        </p:cTn>
                                        <p:tgtEl>
                                          <p:spTgt spid="128161"/>
                                        </p:tgtEl>
                                        <p:attrNameLst>
                                          <p:attrName>style.visibility</p:attrName>
                                        </p:attrNameLst>
                                      </p:cBhvr>
                                      <p:to>
                                        <p:strVal val="visible"/>
                                      </p:to>
                                    </p:set>
                                  </p:childTnLst>
                                </p:cTn>
                              </p:par>
                              <p:par>
                                <p:cTn id="38" presetID="64" presetClass="path" presetSubtype="0" accel="50000" decel="50000" fill="hold" grpId="1" nodeType="withEffect">
                                  <p:stCondLst>
                                    <p:cond delay="0"/>
                                  </p:stCondLst>
                                  <p:childTnLst>
                                    <p:animMotion origin="layout" path="M -1.38889E-6 -2.89017E-7 L -0.20087 -0.76809 " pathEditMode="relative" rAng="0" ptsTypes="AA">
                                      <p:cBhvr>
                                        <p:cTn id="39" dur="2000" fill="hold"/>
                                        <p:tgtEl>
                                          <p:spTgt spid="128161"/>
                                        </p:tgtEl>
                                        <p:attrNameLst>
                                          <p:attrName>ppt_x</p:attrName>
                                          <p:attrName>ppt_y</p:attrName>
                                        </p:attrNameLst>
                                      </p:cBhvr>
                                      <p:rCtr x="-10052" y="-38405"/>
                                    </p:animMotion>
                                  </p:childTnLst>
                                </p:cTn>
                              </p:par>
                              <p:par>
                                <p:cTn id="40" presetID="1" presetClass="entr" presetSubtype="0" fill="hold" grpId="0" nodeType="withEffect">
                                  <p:stCondLst>
                                    <p:cond delay="0"/>
                                  </p:stCondLst>
                                  <p:childTnLst>
                                    <p:set>
                                      <p:cBhvr>
                                        <p:cTn id="41" dur="1" fill="hold">
                                          <p:stCondLst>
                                            <p:cond delay="0"/>
                                          </p:stCondLst>
                                        </p:cTn>
                                        <p:tgtEl>
                                          <p:spTgt spid="128162"/>
                                        </p:tgtEl>
                                        <p:attrNameLst>
                                          <p:attrName>style.visibility</p:attrName>
                                        </p:attrNameLst>
                                      </p:cBhvr>
                                      <p:to>
                                        <p:strVal val="visible"/>
                                      </p:to>
                                    </p:set>
                                  </p:childTnLst>
                                </p:cTn>
                              </p:par>
                              <p:par>
                                <p:cTn id="42" presetID="64" presetClass="path" presetSubtype="0" accel="50000" decel="50000" fill="hold" grpId="1" nodeType="withEffect">
                                  <p:stCondLst>
                                    <p:cond delay="0"/>
                                  </p:stCondLst>
                                  <p:childTnLst>
                                    <p:animMotion origin="layout" path="M -1.11111E-6 -7.51445E-7 L -0.24028 -0.87283 " pathEditMode="relative" rAng="0" ptsTypes="AA">
                                      <p:cBhvr>
                                        <p:cTn id="43" dur="2000" fill="hold"/>
                                        <p:tgtEl>
                                          <p:spTgt spid="128162"/>
                                        </p:tgtEl>
                                        <p:attrNameLst>
                                          <p:attrName>ppt_x</p:attrName>
                                          <p:attrName>ppt_y</p:attrName>
                                        </p:attrNameLst>
                                      </p:cBhvr>
                                      <p:rCtr x="-12014" y="-43653"/>
                                    </p:animMotion>
                                  </p:childTnLst>
                                </p:cTn>
                              </p:par>
                              <p:par>
                                <p:cTn id="44" presetID="1" presetClass="entr" presetSubtype="0" fill="hold" grpId="0" nodeType="withEffect">
                                  <p:stCondLst>
                                    <p:cond delay="0"/>
                                  </p:stCondLst>
                                  <p:childTnLst>
                                    <p:set>
                                      <p:cBhvr>
                                        <p:cTn id="45" dur="1" fill="hold">
                                          <p:stCondLst>
                                            <p:cond delay="0"/>
                                          </p:stCondLst>
                                        </p:cTn>
                                        <p:tgtEl>
                                          <p:spTgt spid="128163"/>
                                        </p:tgtEl>
                                        <p:attrNameLst>
                                          <p:attrName>style.visibility</p:attrName>
                                        </p:attrNameLst>
                                      </p:cBhvr>
                                      <p:to>
                                        <p:strVal val="visible"/>
                                      </p:to>
                                    </p:set>
                                  </p:childTnLst>
                                </p:cTn>
                              </p:par>
                              <p:par>
                                <p:cTn id="46" presetID="64" presetClass="path" presetSubtype="0" accel="50000" decel="50000" fill="hold" grpId="1" nodeType="withEffect">
                                  <p:stCondLst>
                                    <p:cond delay="0"/>
                                  </p:stCondLst>
                                  <p:childTnLst>
                                    <p:animMotion origin="layout" path="M 3.33333E-6 -4.07407E-6 L -0.12201 -0.48495 " pathEditMode="relative" rAng="0" ptsTypes="AA">
                                      <p:cBhvr>
                                        <p:cTn id="47" dur="2000" fill="hold"/>
                                        <p:tgtEl>
                                          <p:spTgt spid="128163"/>
                                        </p:tgtEl>
                                        <p:attrNameLst>
                                          <p:attrName>ppt_x</p:attrName>
                                          <p:attrName>ppt_y</p:attrName>
                                        </p:attrNameLst>
                                      </p:cBhvr>
                                      <p:rCtr x="-6107" y="-24259"/>
                                    </p:animMotion>
                                  </p:childTnLst>
                                </p:cTn>
                              </p:par>
                              <p:par>
                                <p:cTn id="48" presetID="10" presetClass="exit" presetSubtype="0" fill="hold" nodeType="withEffect">
                                  <p:stCondLst>
                                    <p:cond delay="1500"/>
                                  </p:stCondLst>
                                  <p:childTnLst>
                                    <p:animEffect transition="out" filter="fade">
                                      <p:cBhvr>
                                        <p:cTn id="49" dur="2000"/>
                                        <p:tgtEl>
                                          <p:spTgt spid="128103"/>
                                        </p:tgtEl>
                                      </p:cBhvr>
                                    </p:animEffect>
                                    <p:set>
                                      <p:cBhvr>
                                        <p:cTn id="50" dur="1" fill="hold">
                                          <p:stCondLst>
                                            <p:cond delay="1999"/>
                                          </p:stCondLst>
                                        </p:cTn>
                                        <p:tgtEl>
                                          <p:spTgt spid="128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2" grpId="0" animBg="1"/>
      <p:bldP spid="128153" grpId="0" animBg="1"/>
      <p:bldP spid="128153" grpId="1" animBg="1"/>
      <p:bldP spid="128154" grpId="0" animBg="1"/>
      <p:bldP spid="128154" grpId="1" animBg="1"/>
      <p:bldP spid="128155" grpId="0" animBg="1"/>
      <p:bldP spid="128155" grpId="1" animBg="1"/>
      <p:bldP spid="128156" grpId="0" animBg="1"/>
      <p:bldP spid="128156" grpId="1" animBg="1"/>
      <p:bldP spid="128159" grpId="0" animBg="1"/>
      <p:bldP spid="128159" grpId="1" animBg="1"/>
      <p:bldP spid="128160" grpId="0" animBg="1"/>
      <p:bldP spid="128160" grpId="1" animBg="1"/>
      <p:bldP spid="128161" grpId="0" animBg="1"/>
      <p:bldP spid="128161" grpId="1" animBg="1"/>
      <p:bldP spid="128162" grpId="0" animBg="1"/>
      <p:bldP spid="128162" grpId="1" animBg="1"/>
      <p:bldP spid="128163" grpId="0" animBg="1"/>
      <p:bldP spid="12816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de-DE" altLang="en-US"/>
              <a:t>Photodissoziationsregionen</a:t>
            </a:r>
          </a:p>
        </p:txBody>
      </p:sp>
      <p:sp>
        <p:nvSpPr>
          <p:cNvPr id="129027" name="Rectangle 3"/>
          <p:cNvSpPr>
            <a:spLocks noGrp="1" noChangeArrowheads="1"/>
          </p:cNvSpPr>
          <p:nvPr>
            <p:ph type="body" idx="1"/>
          </p:nvPr>
        </p:nvSpPr>
        <p:spPr/>
        <p:txBody>
          <a:bodyPr/>
          <a:lstStyle/>
          <a:p>
            <a:r>
              <a:rPr lang="de-DE" altLang="en-US"/>
              <a:t>Stöße mit schnellen Elektronen heizen das Gas innerhalb der Molekülwolke auf.</a:t>
            </a:r>
          </a:p>
          <a:p>
            <a:r>
              <a:rPr lang="de-DE" altLang="en-US"/>
              <a:t>Emission von Radio- und Infrarotstrahlung kühlt das Gas wieder ab.</a:t>
            </a:r>
          </a:p>
          <a:p>
            <a:r>
              <a:rPr lang="de-DE" altLang="en-US"/>
              <a:t>Das Gleichgewicht von Kühlung und Heizung bestimmt die Temperatur des Gases. </a:t>
            </a:r>
          </a:p>
        </p:txBody>
      </p:sp>
    </p:spTree>
    <p:extLst>
      <p:ext uri="{BB962C8B-B14F-4D97-AF65-F5344CB8AC3E}">
        <p14:creationId xmlns:p14="http://schemas.microsoft.com/office/powerpoint/2010/main" val="2205722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02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9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C65FA62-F623-4C27-B169-D9198660EACC}"/>
              </a:ext>
            </a:extLst>
          </p:cNvPr>
          <p:cNvPicPr>
            <a:picLocks noChangeAspect="1"/>
          </p:cNvPicPr>
          <p:nvPr/>
        </p:nvPicPr>
        <p:blipFill rotWithShape="1">
          <a:blip r:embed="rId3">
            <a:extLst>
              <a:ext uri="{28A0092B-C50C-407E-A947-70E740481C1C}">
                <a14:useLocalDpi xmlns:a14="http://schemas.microsoft.com/office/drawing/2010/main" val="0"/>
              </a:ext>
            </a:extLst>
          </a:blip>
          <a:srcRect l="2635" t="10518" r="1846" b="2277"/>
          <a:stretch/>
        </p:blipFill>
        <p:spPr>
          <a:xfrm>
            <a:off x="0" y="-1"/>
            <a:ext cx="12192000" cy="15041805"/>
          </a:xfrm>
          <a:prstGeom prst="rect">
            <a:avLst/>
          </a:prstGeom>
        </p:spPr>
      </p:pic>
      <p:sp>
        <p:nvSpPr>
          <p:cNvPr id="4" name="Textfeld 3">
            <a:extLst>
              <a:ext uri="{FF2B5EF4-FFF2-40B4-BE49-F238E27FC236}">
                <a16:creationId xmlns:a16="http://schemas.microsoft.com/office/drawing/2014/main" id="{3F1575F5-9580-41F0-9A61-D0E70F6E270C}"/>
              </a:ext>
            </a:extLst>
          </p:cNvPr>
          <p:cNvSpPr txBox="1"/>
          <p:nvPr/>
        </p:nvSpPr>
        <p:spPr>
          <a:xfrm>
            <a:off x="8636772" y="849196"/>
            <a:ext cx="2051780" cy="461665"/>
          </a:xfrm>
          <a:prstGeom prst="rect">
            <a:avLst/>
          </a:prstGeom>
          <a:noFill/>
        </p:spPr>
        <p:txBody>
          <a:bodyPr wrap="none" rtlCol="0">
            <a:spAutoFit/>
          </a:bodyPr>
          <a:lstStyle/>
          <a:p>
            <a:r>
              <a:rPr lang="de-DE" sz="2400" b="1" dirty="0"/>
              <a:t>Korea, 14. Jhd.</a:t>
            </a:r>
          </a:p>
        </p:txBody>
      </p:sp>
    </p:spTree>
    <p:extLst>
      <p:ext uri="{BB962C8B-B14F-4D97-AF65-F5344CB8AC3E}">
        <p14:creationId xmlns:p14="http://schemas.microsoft.com/office/powerpoint/2010/main" val="2928885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de-DE" altLang="en-US" dirty="0" err="1"/>
              <a:t>Photodissoziationsregionen</a:t>
            </a:r>
            <a:endParaRPr lang="de-DE" altLang="en-US" dirty="0"/>
          </a:p>
        </p:txBody>
      </p:sp>
      <p:sp>
        <p:nvSpPr>
          <p:cNvPr id="133124" name="Rectangle 4"/>
          <p:cNvSpPr>
            <a:spLocks noChangeArrowheads="1"/>
          </p:cNvSpPr>
          <p:nvPr/>
        </p:nvSpPr>
        <p:spPr bwMode="auto">
          <a:xfrm>
            <a:off x="1524001" y="1844675"/>
            <a:ext cx="6227763" cy="4248150"/>
          </a:xfrm>
          <a:prstGeom prst="rect">
            <a:avLst/>
          </a:prstGeom>
          <a:gradFill rotWithShape="1">
            <a:gsLst>
              <a:gs pos="0">
                <a:schemeClr val="bg1"/>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en-US"/>
          </a:p>
        </p:txBody>
      </p:sp>
      <p:sp>
        <p:nvSpPr>
          <p:cNvPr id="133125" name="Line 5"/>
          <p:cNvSpPr>
            <a:spLocks noChangeShapeType="1"/>
          </p:cNvSpPr>
          <p:nvPr/>
        </p:nvSpPr>
        <p:spPr bwMode="auto">
          <a:xfrm flipH="1">
            <a:off x="6672263" y="2276475"/>
            <a:ext cx="36004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6" name="Line 6"/>
          <p:cNvSpPr>
            <a:spLocks noChangeShapeType="1"/>
          </p:cNvSpPr>
          <p:nvPr/>
        </p:nvSpPr>
        <p:spPr bwMode="auto">
          <a:xfrm flipH="1">
            <a:off x="6527801" y="2852738"/>
            <a:ext cx="37449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7" name="Line 7"/>
          <p:cNvSpPr>
            <a:spLocks noChangeShapeType="1"/>
          </p:cNvSpPr>
          <p:nvPr/>
        </p:nvSpPr>
        <p:spPr bwMode="auto">
          <a:xfrm flipH="1">
            <a:off x="7535863" y="3141663"/>
            <a:ext cx="27368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8" name="Line 8"/>
          <p:cNvSpPr>
            <a:spLocks noChangeShapeType="1"/>
          </p:cNvSpPr>
          <p:nvPr/>
        </p:nvSpPr>
        <p:spPr bwMode="auto">
          <a:xfrm flipH="1">
            <a:off x="7248525" y="2565400"/>
            <a:ext cx="30241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9" name="Line 9"/>
          <p:cNvSpPr>
            <a:spLocks noChangeShapeType="1"/>
          </p:cNvSpPr>
          <p:nvPr/>
        </p:nvSpPr>
        <p:spPr bwMode="auto">
          <a:xfrm flipH="1">
            <a:off x="5880101" y="3427413"/>
            <a:ext cx="43926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0" name="Line 10"/>
          <p:cNvSpPr>
            <a:spLocks noChangeShapeType="1"/>
          </p:cNvSpPr>
          <p:nvPr/>
        </p:nvSpPr>
        <p:spPr bwMode="auto">
          <a:xfrm flipH="1">
            <a:off x="6527801" y="4003675"/>
            <a:ext cx="37449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1" name="Line 11"/>
          <p:cNvSpPr>
            <a:spLocks noChangeShapeType="1"/>
          </p:cNvSpPr>
          <p:nvPr/>
        </p:nvSpPr>
        <p:spPr bwMode="auto">
          <a:xfrm flipH="1">
            <a:off x="5016501" y="4292600"/>
            <a:ext cx="52562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2" name="Line 12"/>
          <p:cNvSpPr>
            <a:spLocks noChangeShapeType="1"/>
          </p:cNvSpPr>
          <p:nvPr/>
        </p:nvSpPr>
        <p:spPr bwMode="auto">
          <a:xfrm flipH="1">
            <a:off x="7175501" y="3716338"/>
            <a:ext cx="30972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3" name="Line 13"/>
          <p:cNvSpPr>
            <a:spLocks noChangeShapeType="1"/>
          </p:cNvSpPr>
          <p:nvPr/>
        </p:nvSpPr>
        <p:spPr bwMode="auto">
          <a:xfrm flipH="1">
            <a:off x="7464425" y="4579938"/>
            <a:ext cx="28082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4" name="Line 14"/>
          <p:cNvSpPr>
            <a:spLocks noChangeShapeType="1"/>
          </p:cNvSpPr>
          <p:nvPr/>
        </p:nvSpPr>
        <p:spPr bwMode="auto">
          <a:xfrm flipH="1">
            <a:off x="6167439" y="5156200"/>
            <a:ext cx="4105275"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5" name="Line 15"/>
          <p:cNvSpPr>
            <a:spLocks noChangeShapeType="1"/>
          </p:cNvSpPr>
          <p:nvPr/>
        </p:nvSpPr>
        <p:spPr bwMode="auto">
          <a:xfrm flipH="1">
            <a:off x="7104063" y="5445125"/>
            <a:ext cx="31686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6" name="Line 16"/>
          <p:cNvSpPr>
            <a:spLocks noChangeShapeType="1"/>
          </p:cNvSpPr>
          <p:nvPr/>
        </p:nvSpPr>
        <p:spPr bwMode="auto">
          <a:xfrm flipH="1">
            <a:off x="6527801" y="4868863"/>
            <a:ext cx="37449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7" name="Line 17"/>
          <p:cNvSpPr>
            <a:spLocks noChangeShapeType="1"/>
          </p:cNvSpPr>
          <p:nvPr/>
        </p:nvSpPr>
        <p:spPr bwMode="auto">
          <a:xfrm flipH="1">
            <a:off x="6456363" y="5732463"/>
            <a:ext cx="38163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9" name="Text Box 19"/>
          <p:cNvSpPr txBox="1">
            <a:spLocks noChangeArrowheads="1"/>
          </p:cNvSpPr>
          <p:nvPr/>
        </p:nvSpPr>
        <p:spPr bwMode="auto">
          <a:xfrm>
            <a:off x="8596313" y="3370263"/>
            <a:ext cx="81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3600">
                <a:solidFill>
                  <a:schemeClr val="folHlink"/>
                </a:solidFill>
              </a:rPr>
              <a:t>UV</a:t>
            </a:r>
          </a:p>
        </p:txBody>
      </p:sp>
      <p:sp>
        <p:nvSpPr>
          <p:cNvPr id="133141" name="Text Box 21"/>
          <p:cNvSpPr txBox="1">
            <a:spLocks noChangeArrowheads="1"/>
          </p:cNvSpPr>
          <p:nvPr/>
        </p:nvSpPr>
        <p:spPr bwMode="auto">
          <a:xfrm>
            <a:off x="1703388" y="3068638"/>
            <a:ext cx="145891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b="1"/>
              <a:t>geringe Heizung </a:t>
            </a:r>
          </a:p>
          <a:p>
            <a:r>
              <a:rPr lang="de-DE" altLang="en-US" b="1">
                <a:sym typeface="Symbol" panose="05050102010706020507" pitchFamily="18" charset="2"/>
              </a:rPr>
              <a:t> </a:t>
            </a:r>
          </a:p>
          <a:p>
            <a:r>
              <a:rPr lang="de-DE" altLang="en-US" b="1">
                <a:sym typeface="Symbol" panose="05050102010706020507" pitchFamily="18" charset="2"/>
              </a:rPr>
              <a:t>niedrige Temperatur</a:t>
            </a:r>
          </a:p>
        </p:txBody>
      </p:sp>
      <p:sp>
        <p:nvSpPr>
          <p:cNvPr id="133142" name="Text Box 22"/>
          <p:cNvSpPr txBox="1">
            <a:spLocks noChangeArrowheads="1"/>
          </p:cNvSpPr>
          <p:nvPr/>
        </p:nvSpPr>
        <p:spPr bwMode="auto">
          <a:xfrm>
            <a:off x="5448301" y="2636838"/>
            <a:ext cx="1458913"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b="1">
                <a:solidFill>
                  <a:schemeClr val="bg1"/>
                </a:solidFill>
              </a:rPr>
              <a:t>starke Heizung </a:t>
            </a:r>
          </a:p>
          <a:p>
            <a:r>
              <a:rPr lang="de-DE" altLang="en-US" b="1">
                <a:solidFill>
                  <a:schemeClr val="bg1"/>
                </a:solidFill>
                <a:sym typeface="Symbol" panose="05050102010706020507" pitchFamily="18" charset="2"/>
              </a:rPr>
              <a:t> </a:t>
            </a:r>
          </a:p>
          <a:p>
            <a:r>
              <a:rPr lang="de-DE" altLang="en-US" b="1">
                <a:solidFill>
                  <a:schemeClr val="bg1"/>
                </a:solidFill>
                <a:sym typeface="Symbol" panose="05050102010706020507" pitchFamily="18" charset="2"/>
              </a:rPr>
              <a:t>hohe Temperatur</a:t>
            </a:r>
          </a:p>
        </p:txBody>
      </p:sp>
      <p:pic>
        <p:nvPicPr>
          <p:cNvPr id="133143" name="Picture 23" descr="d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65148">
            <a:off x="5951539" y="2060575"/>
            <a:ext cx="452437" cy="763588"/>
          </a:xfrm>
          <a:prstGeom prst="rect">
            <a:avLst/>
          </a:prstGeom>
          <a:noFill/>
          <a:extLst>
            <a:ext uri="{909E8E84-426E-40DD-AFC4-6F175D3DCCD1}">
              <a14:hiddenFill xmlns:a14="http://schemas.microsoft.com/office/drawing/2010/main">
                <a:solidFill>
                  <a:srgbClr val="FFFFFF"/>
                </a:solidFill>
              </a14:hiddenFill>
            </a:ext>
          </a:extLst>
        </p:spPr>
      </p:pic>
      <p:pic>
        <p:nvPicPr>
          <p:cNvPr id="133144" name="Picture 24" descr="d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323">
            <a:off x="5057775" y="5099050"/>
            <a:ext cx="323850" cy="547688"/>
          </a:xfrm>
          <a:prstGeom prst="rect">
            <a:avLst/>
          </a:prstGeom>
          <a:noFill/>
          <a:extLst>
            <a:ext uri="{909E8E84-426E-40DD-AFC4-6F175D3DCCD1}">
              <a14:hiddenFill xmlns:a14="http://schemas.microsoft.com/office/drawing/2010/main">
                <a:solidFill>
                  <a:srgbClr val="FFFFFF"/>
                </a:solidFill>
              </a14:hiddenFill>
            </a:ext>
          </a:extLst>
        </p:spPr>
      </p:pic>
      <p:pic>
        <p:nvPicPr>
          <p:cNvPr id="133145" name="Picture 25" descr="d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33853">
            <a:off x="3503613" y="2924175"/>
            <a:ext cx="323850" cy="547688"/>
          </a:xfrm>
          <a:prstGeom prst="rect">
            <a:avLst/>
          </a:prstGeom>
          <a:noFill/>
          <a:extLst>
            <a:ext uri="{909E8E84-426E-40DD-AFC4-6F175D3DCCD1}">
              <a14:hiddenFill xmlns:a14="http://schemas.microsoft.com/office/drawing/2010/main">
                <a:solidFill>
                  <a:srgbClr val="FFFFFF"/>
                </a:solidFill>
              </a14:hiddenFill>
            </a:ext>
          </a:extLst>
        </p:spPr>
      </p:pic>
      <p:sp>
        <p:nvSpPr>
          <p:cNvPr id="133146" name="Text Box 26"/>
          <p:cNvSpPr txBox="1">
            <a:spLocks noChangeArrowheads="1"/>
          </p:cNvSpPr>
          <p:nvPr/>
        </p:nvSpPr>
        <p:spPr bwMode="auto">
          <a:xfrm>
            <a:off x="2855913" y="6092825"/>
            <a:ext cx="2862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2400"/>
              <a:t>Wolken-Querschnitt</a:t>
            </a:r>
          </a:p>
        </p:txBody>
      </p:sp>
    </p:spTree>
    <p:extLst>
      <p:ext uri="{BB962C8B-B14F-4D97-AF65-F5344CB8AC3E}">
        <p14:creationId xmlns:p14="http://schemas.microsoft.com/office/powerpoint/2010/main" val="2369303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D6C0B2D-ACF2-4346-8FFC-41567115C867}"/>
              </a:ext>
            </a:extLst>
          </p:cNvPr>
          <p:cNvSpPr>
            <a:spLocks noGrp="1" noChangeArrowheads="1"/>
          </p:cNvSpPr>
          <p:nvPr>
            <p:ph type="title"/>
          </p:nvPr>
        </p:nvSpPr>
        <p:spPr/>
        <p:txBody>
          <a:bodyPr/>
          <a:lstStyle/>
          <a:p>
            <a:r>
              <a:rPr lang="de-DE" altLang="de-DE" dirty="0">
                <a:latin typeface="Tahoma" panose="020B0604030504040204" pitchFamily="34" charset="0"/>
              </a:rPr>
              <a:t>Astrochemie – Ach so!</a:t>
            </a:r>
          </a:p>
        </p:txBody>
      </p:sp>
      <p:pic>
        <p:nvPicPr>
          <p:cNvPr id="112645" name="Picture 5" descr="SD95-carbon-network">
            <a:extLst>
              <a:ext uri="{FF2B5EF4-FFF2-40B4-BE49-F238E27FC236}">
                <a16:creationId xmlns:a16="http://schemas.microsoft.com/office/drawing/2014/main" id="{78643792-C68D-4900-89A1-63C3FC0A2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4" y="1341439"/>
            <a:ext cx="4190615" cy="53922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110F5083-D145-45B1-93B4-BC50FFD72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341439"/>
            <a:ext cx="5393489" cy="3020354"/>
          </a:xfrm>
          <a:prstGeom prst="rect">
            <a:avLst/>
          </a:prstGeom>
        </p:spPr>
      </p:pic>
      <p:pic>
        <p:nvPicPr>
          <p:cNvPr id="7" name="Grafik 6">
            <a:extLst>
              <a:ext uri="{FF2B5EF4-FFF2-40B4-BE49-F238E27FC236}">
                <a16:creationId xmlns:a16="http://schemas.microsoft.com/office/drawing/2014/main" id="{D5626745-868E-49FF-BB7A-53AA50C49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4284257"/>
            <a:ext cx="5409415" cy="244938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0D4E-B6A8-4D39-823D-6B22772B02D3}"/>
              </a:ext>
            </a:extLst>
          </p:cNvPr>
          <p:cNvSpPr>
            <a:spLocks noGrp="1"/>
          </p:cNvSpPr>
          <p:nvPr>
            <p:ph type="title"/>
          </p:nvPr>
        </p:nvSpPr>
        <p:spPr/>
        <p:txBody>
          <a:bodyPr/>
          <a:lstStyle/>
          <a:p>
            <a:r>
              <a:rPr lang="de-DE" dirty="0"/>
              <a:t>Die Phasen des Interstellaren Mediums</a:t>
            </a:r>
          </a:p>
        </p:txBody>
      </p:sp>
      <p:graphicFrame>
        <p:nvGraphicFramePr>
          <p:cNvPr id="4" name="Inhaltsplatzhalter 3">
            <a:extLst>
              <a:ext uri="{FF2B5EF4-FFF2-40B4-BE49-F238E27FC236}">
                <a16:creationId xmlns:a16="http://schemas.microsoft.com/office/drawing/2014/main" id="{DB3EE6EF-3314-4DCE-818E-CA27A8760559}"/>
              </a:ext>
            </a:extLst>
          </p:cNvPr>
          <p:cNvGraphicFramePr>
            <a:graphicFrameLocks noGrp="1"/>
          </p:cNvGraphicFramePr>
          <p:nvPr>
            <p:ph idx="1"/>
            <p:extLst>
              <p:ext uri="{D42A27DB-BD31-4B8C-83A1-F6EECF244321}">
                <p14:modId xmlns:p14="http://schemas.microsoft.com/office/powerpoint/2010/main" val="1436616157"/>
              </p:ext>
            </p:extLst>
          </p:nvPr>
        </p:nvGraphicFramePr>
        <p:xfrm>
          <a:off x="433136" y="1440614"/>
          <a:ext cx="11181348" cy="4688840"/>
        </p:xfrm>
        <a:graphic>
          <a:graphicData uri="http://schemas.openxmlformats.org/drawingml/2006/table">
            <a:tbl>
              <a:tblPr firstRow="1" bandRow="1">
                <a:tableStyleId>{5C22544A-7EE6-4342-B048-85BDC9FD1C3A}</a:tableStyleId>
              </a:tblPr>
              <a:tblGrid>
                <a:gridCol w="1889650">
                  <a:extLst>
                    <a:ext uri="{9D8B030D-6E8A-4147-A177-3AD203B41FA5}">
                      <a16:colId xmlns:a16="http://schemas.microsoft.com/office/drawing/2014/main" val="168333074"/>
                    </a:ext>
                  </a:extLst>
                </a:gridCol>
                <a:gridCol w="2743200">
                  <a:extLst>
                    <a:ext uri="{9D8B030D-6E8A-4147-A177-3AD203B41FA5}">
                      <a16:colId xmlns:a16="http://schemas.microsoft.com/office/drawing/2014/main" val="3105651755"/>
                    </a:ext>
                  </a:extLst>
                </a:gridCol>
                <a:gridCol w="2239054">
                  <a:extLst>
                    <a:ext uri="{9D8B030D-6E8A-4147-A177-3AD203B41FA5}">
                      <a16:colId xmlns:a16="http://schemas.microsoft.com/office/drawing/2014/main" val="3632469719"/>
                    </a:ext>
                  </a:extLst>
                </a:gridCol>
                <a:gridCol w="1635760">
                  <a:extLst>
                    <a:ext uri="{9D8B030D-6E8A-4147-A177-3AD203B41FA5}">
                      <a16:colId xmlns:a16="http://schemas.microsoft.com/office/drawing/2014/main" val="1918893421"/>
                    </a:ext>
                  </a:extLst>
                </a:gridCol>
                <a:gridCol w="1422400">
                  <a:extLst>
                    <a:ext uri="{9D8B030D-6E8A-4147-A177-3AD203B41FA5}">
                      <a16:colId xmlns:a16="http://schemas.microsoft.com/office/drawing/2014/main" val="86576034"/>
                    </a:ext>
                  </a:extLst>
                </a:gridCol>
                <a:gridCol w="1251284">
                  <a:extLst>
                    <a:ext uri="{9D8B030D-6E8A-4147-A177-3AD203B41FA5}">
                      <a16:colId xmlns:a16="http://schemas.microsoft.com/office/drawing/2014/main" val="1849556206"/>
                    </a:ext>
                  </a:extLst>
                </a:gridCol>
              </a:tblGrid>
              <a:tr h="370840">
                <a:tc gridSpan="2">
                  <a:txBody>
                    <a:bodyPr/>
                    <a:lstStyle/>
                    <a:p>
                      <a:endParaRPr lang="de-DE" dirty="0"/>
                    </a:p>
                  </a:txBody>
                  <a:tcPr/>
                </a:tc>
                <a:tc hMerge="1">
                  <a:txBody>
                    <a:bodyPr/>
                    <a:lstStyle/>
                    <a:p>
                      <a:endParaRPr lang="de-DE" dirty="0"/>
                    </a:p>
                  </a:txBody>
                  <a:tcPr/>
                </a:tc>
                <a:tc>
                  <a:txBody>
                    <a:bodyPr/>
                    <a:lstStyle/>
                    <a:p>
                      <a:r>
                        <a:rPr lang="de-DE" dirty="0"/>
                        <a:t>Zustand des Gases</a:t>
                      </a:r>
                    </a:p>
                  </a:txBody>
                  <a:tcPr/>
                </a:tc>
                <a:tc>
                  <a:txBody>
                    <a:bodyPr/>
                    <a:lstStyle/>
                    <a:p>
                      <a:r>
                        <a:rPr lang="de-DE" dirty="0"/>
                        <a:t>Temperatur (K)</a:t>
                      </a:r>
                    </a:p>
                  </a:txBody>
                  <a:tcPr/>
                </a:tc>
                <a:tc>
                  <a:txBody>
                    <a:bodyPr/>
                    <a:lstStyle/>
                    <a:p>
                      <a:r>
                        <a:rPr lang="de-DE" dirty="0"/>
                        <a:t>Dichte (H/cm</a:t>
                      </a:r>
                      <a:r>
                        <a:rPr lang="de-DE" baseline="30000" dirty="0"/>
                        <a:t>3</a:t>
                      </a:r>
                      <a:r>
                        <a:rPr lang="de-DE" dirty="0"/>
                        <a:t>)</a:t>
                      </a:r>
                    </a:p>
                  </a:txBody>
                  <a:tcPr/>
                </a:tc>
                <a:tc>
                  <a:txBody>
                    <a:bodyPr/>
                    <a:lstStyle/>
                    <a:p>
                      <a:r>
                        <a:rPr lang="de-DE" dirty="0"/>
                        <a:t>Volumen (%)</a:t>
                      </a:r>
                    </a:p>
                  </a:txBody>
                  <a:tcPr/>
                </a:tc>
                <a:extLst>
                  <a:ext uri="{0D108BD9-81ED-4DB2-BD59-A6C34878D82A}">
                    <a16:rowId xmlns:a16="http://schemas.microsoft.com/office/drawing/2014/main" val="2743653508"/>
                  </a:ext>
                </a:extLst>
              </a:tr>
              <a:tr h="370840">
                <a:tc gridSpan="2">
                  <a:txBody>
                    <a:bodyPr/>
                    <a:lstStyle/>
                    <a:p>
                      <a:r>
                        <a:rPr lang="de-DE" dirty="0"/>
                        <a:t>HIM (Heißes Ionisiertes Medium)</a:t>
                      </a:r>
                    </a:p>
                  </a:txBody>
                  <a:tcPr/>
                </a:tc>
                <a:tc hMerge="1">
                  <a:txBody>
                    <a:bodyPr/>
                    <a:lstStyle/>
                    <a:p>
                      <a:endParaRPr lang="de-DE" dirty="0"/>
                    </a:p>
                  </a:txBody>
                  <a:tcPr/>
                </a:tc>
                <a:tc>
                  <a:txBody>
                    <a:bodyPr/>
                    <a:lstStyle/>
                    <a:p>
                      <a:r>
                        <a:rPr lang="de-DE" dirty="0"/>
                        <a:t>H und C ionisiert</a:t>
                      </a:r>
                    </a:p>
                  </a:txBody>
                  <a:tcPr/>
                </a:tc>
                <a:tc>
                  <a:txBody>
                    <a:bodyPr/>
                    <a:lstStyle/>
                    <a:p>
                      <a:r>
                        <a:rPr lang="de-DE" dirty="0"/>
                        <a:t>1 Mill. K</a:t>
                      </a:r>
                    </a:p>
                  </a:txBody>
                  <a:tcPr/>
                </a:tc>
                <a:tc>
                  <a:txBody>
                    <a:bodyPr/>
                    <a:lstStyle/>
                    <a:p>
                      <a:r>
                        <a:rPr lang="de-DE" dirty="0"/>
                        <a:t>&lt;0.01</a:t>
                      </a:r>
                    </a:p>
                  </a:txBody>
                  <a:tcPr/>
                </a:tc>
                <a:tc>
                  <a:txBody>
                    <a:bodyPr/>
                    <a:lstStyle/>
                    <a:p>
                      <a:r>
                        <a:rPr lang="de-DE" dirty="0"/>
                        <a:t>30-70%</a:t>
                      </a:r>
                    </a:p>
                  </a:txBody>
                  <a:tcPr/>
                </a:tc>
                <a:extLst>
                  <a:ext uri="{0D108BD9-81ED-4DB2-BD59-A6C34878D82A}">
                    <a16:rowId xmlns:a16="http://schemas.microsoft.com/office/drawing/2014/main" val="3045464066"/>
                  </a:ext>
                </a:extLst>
              </a:tr>
              <a:tr h="370840">
                <a:tc gridSpan="2">
                  <a:txBody>
                    <a:bodyPr/>
                    <a:lstStyle/>
                    <a:p>
                      <a:r>
                        <a:rPr lang="de-DE" dirty="0"/>
                        <a:t>WIM (Warmes Ionisiertes Medium)</a:t>
                      </a:r>
                    </a:p>
                  </a:txBody>
                  <a:tcPr/>
                </a:tc>
                <a:tc hMerge="1">
                  <a:txBody>
                    <a:bodyPr/>
                    <a:lstStyle/>
                    <a:p>
                      <a:endParaRPr lang="de-DE" dirty="0"/>
                    </a:p>
                  </a:txBody>
                  <a:tcPr/>
                </a:tc>
                <a:tc>
                  <a:txBody>
                    <a:bodyPr/>
                    <a:lstStyle/>
                    <a:p>
                      <a:r>
                        <a:rPr lang="de-DE" dirty="0"/>
                        <a:t>H und C ionisiert</a:t>
                      </a:r>
                    </a:p>
                  </a:txBody>
                  <a:tcPr/>
                </a:tc>
                <a:tc>
                  <a:txBody>
                    <a:bodyPr/>
                    <a:lstStyle/>
                    <a:p>
                      <a:r>
                        <a:rPr lang="de-DE" dirty="0"/>
                        <a:t>5000-10000K</a:t>
                      </a:r>
                    </a:p>
                  </a:txBody>
                  <a:tcPr/>
                </a:tc>
                <a:tc>
                  <a:txBody>
                    <a:bodyPr/>
                    <a:lstStyle/>
                    <a:p>
                      <a:r>
                        <a:rPr lang="de-DE" dirty="0"/>
                        <a:t>0.2-0.5</a:t>
                      </a:r>
                    </a:p>
                  </a:txBody>
                  <a:tcPr/>
                </a:tc>
                <a:tc>
                  <a:txBody>
                    <a:bodyPr/>
                    <a:lstStyle/>
                    <a:p>
                      <a:r>
                        <a:rPr lang="de-DE" dirty="0"/>
                        <a:t>20-50%</a:t>
                      </a:r>
                    </a:p>
                  </a:txBody>
                  <a:tcPr/>
                </a:tc>
                <a:extLst>
                  <a:ext uri="{0D108BD9-81ED-4DB2-BD59-A6C34878D82A}">
                    <a16:rowId xmlns:a16="http://schemas.microsoft.com/office/drawing/2014/main" val="1253049887"/>
                  </a:ext>
                </a:extLst>
              </a:tr>
              <a:tr h="370840">
                <a:tc gridSpan="2">
                  <a:txBody>
                    <a:bodyPr/>
                    <a:lstStyle/>
                    <a:p>
                      <a:r>
                        <a:rPr lang="de-DE" dirty="0"/>
                        <a:t>WNM (Warmes Neutrales Medium)</a:t>
                      </a:r>
                    </a:p>
                  </a:txBody>
                  <a:tcPr/>
                </a:tc>
                <a:tc hMerge="1">
                  <a:txBody>
                    <a:bodyPr/>
                    <a:lstStyle/>
                    <a:p>
                      <a:endParaRPr lang="de-DE" dirty="0"/>
                    </a:p>
                  </a:txBody>
                  <a:tcPr/>
                </a:tc>
                <a:tc>
                  <a:txBody>
                    <a:bodyPr/>
                    <a:lstStyle/>
                    <a:p>
                      <a:r>
                        <a:rPr lang="de-DE" dirty="0"/>
                        <a:t>H neutral, C ionisiert</a:t>
                      </a:r>
                    </a:p>
                  </a:txBody>
                  <a:tcPr/>
                </a:tc>
                <a:tc>
                  <a:txBody>
                    <a:bodyPr/>
                    <a:lstStyle/>
                    <a:p>
                      <a:r>
                        <a:rPr lang="de-DE" dirty="0"/>
                        <a:t>6000-10000</a:t>
                      </a:r>
                    </a:p>
                  </a:txBody>
                  <a:tcPr/>
                </a:tc>
                <a:tc>
                  <a:txBody>
                    <a:bodyPr/>
                    <a:lstStyle/>
                    <a:p>
                      <a:r>
                        <a:rPr lang="de-DE" dirty="0"/>
                        <a:t>0.2-0.5</a:t>
                      </a:r>
                    </a:p>
                  </a:txBody>
                  <a:tcPr/>
                </a:tc>
                <a:tc>
                  <a:txBody>
                    <a:bodyPr/>
                    <a:lstStyle/>
                    <a:p>
                      <a:r>
                        <a:rPr lang="de-DE" dirty="0"/>
                        <a:t>10-20%</a:t>
                      </a:r>
                    </a:p>
                  </a:txBody>
                  <a:tcPr/>
                </a:tc>
                <a:extLst>
                  <a:ext uri="{0D108BD9-81ED-4DB2-BD59-A6C34878D82A}">
                    <a16:rowId xmlns:a16="http://schemas.microsoft.com/office/drawing/2014/main" val="1586775095"/>
                  </a:ext>
                </a:extLst>
              </a:tr>
              <a:tr h="370840">
                <a:tc gridSpan="2">
                  <a:txBody>
                    <a:bodyPr/>
                    <a:lstStyle/>
                    <a:p>
                      <a:r>
                        <a:rPr lang="de-DE" dirty="0"/>
                        <a:t>HII Regionen &amp; Planetare Nebel</a:t>
                      </a:r>
                    </a:p>
                  </a:txBody>
                  <a:tcPr/>
                </a:tc>
                <a:tc hMerge="1">
                  <a:txBody>
                    <a:bodyPr/>
                    <a:lstStyle/>
                    <a:p>
                      <a:endParaRPr lang="de-DE" dirty="0"/>
                    </a:p>
                  </a:txBody>
                  <a:tcPr/>
                </a:tc>
                <a:tc>
                  <a:txBody>
                    <a:bodyPr/>
                    <a:lstStyle/>
                    <a:p>
                      <a:r>
                        <a:rPr lang="de-DE" dirty="0"/>
                        <a:t>H und C ionisiert</a:t>
                      </a:r>
                    </a:p>
                  </a:txBody>
                  <a:tcPr/>
                </a:tc>
                <a:tc>
                  <a:txBody>
                    <a:bodyPr/>
                    <a:lstStyle/>
                    <a:p>
                      <a:r>
                        <a:rPr lang="de-DE" dirty="0"/>
                        <a:t>5000-10000K</a:t>
                      </a:r>
                    </a:p>
                  </a:txBody>
                  <a:tcPr/>
                </a:tc>
                <a:tc>
                  <a:txBody>
                    <a:bodyPr/>
                    <a:lstStyle/>
                    <a:p>
                      <a:r>
                        <a:rPr lang="de-DE" dirty="0"/>
                        <a:t>100-10000</a:t>
                      </a:r>
                    </a:p>
                  </a:txBody>
                  <a:tcPr/>
                </a:tc>
                <a:tc>
                  <a:txBody>
                    <a:bodyPr/>
                    <a:lstStyle/>
                    <a:p>
                      <a:r>
                        <a:rPr lang="de-DE" dirty="0"/>
                        <a:t>&lt;1%</a:t>
                      </a:r>
                    </a:p>
                  </a:txBody>
                  <a:tcPr/>
                </a:tc>
                <a:extLst>
                  <a:ext uri="{0D108BD9-81ED-4DB2-BD59-A6C34878D82A}">
                    <a16:rowId xmlns:a16="http://schemas.microsoft.com/office/drawing/2014/main" val="3953301658"/>
                  </a:ext>
                </a:extLst>
              </a:tr>
              <a:tr h="370840">
                <a:tc rowSpan="3">
                  <a:txBody>
                    <a:bodyPr/>
                    <a:lstStyle/>
                    <a:p>
                      <a:r>
                        <a:rPr lang="de-DE" dirty="0"/>
                        <a:t>CNM </a:t>
                      </a:r>
                      <a:br>
                        <a:rPr lang="de-DE" dirty="0"/>
                      </a:br>
                      <a:r>
                        <a:rPr lang="de-DE" dirty="0"/>
                        <a:t>(Kaltes Neutrales Medium)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Diffuses Atomares Gas</a:t>
                      </a:r>
                    </a:p>
                    <a:p>
                      <a:endParaRPr lang="de-DE" dirty="0"/>
                    </a:p>
                  </a:txBody>
                  <a:tcPr/>
                </a:tc>
                <a:tc>
                  <a:txBody>
                    <a:bodyPr/>
                    <a:lstStyle/>
                    <a:p>
                      <a:r>
                        <a:rPr lang="de-DE" dirty="0"/>
                        <a:t>H</a:t>
                      </a:r>
                      <a:r>
                        <a:rPr lang="de-DE" baseline="-25000" dirty="0"/>
                        <a:t>2</a:t>
                      </a:r>
                      <a:r>
                        <a:rPr lang="de-DE" dirty="0"/>
                        <a:t> &lt; 10%</a:t>
                      </a:r>
                      <a:br>
                        <a:rPr lang="de-DE" dirty="0"/>
                      </a:br>
                      <a:r>
                        <a:rPr lang="de-DE" dirty="0"/>
                        <a:t>C ionisiert</a:t>
                      </a:r>
                    </a:p>
                  </a:txBody>
                  <a:tcPr/>
                </a:tc>
                <a:tc>
                  <a:txBody>
                    <a:bodyPr/>
                    <a:lstStyle/>
                    <a:p>
                      <a:r>
                        <a:rPr lang="de-DE" dirty="0"/>
                        <a:t>30-100 K</a:t>
                      </a:r>
                    </a:p>
                  </a:txBody>
                  <a:tcPr/>
                </a:tc>
                <a:tc>
                  <a:txBody>
                    <a:bodyPr/>
                    <a:lstStyle/>
                    <a:p>
                      <a:r>
                        <a:rPr lang="de-DE" dirty="0"/>
                        <a:t>10-100</a:t>
                      </a:r>
                    </a:p>
                  </a:txBody>
                  <a:tcPr/>
                </a:tc>
                <a:tc rowSpan="3">
                  <a:txBody>
                    <a:bodyPr/>
                    <a:lstStyle/>
                    <a:p>
                      <a:r>
                        <a:rPr lang="de-DE" dirty="0"/>
                        <a:t>1-5%</a:t>
                      </a:r>
                    </a:p>
                  </a:txBody>
                  <a:tcPr anchor="ctr"/>
                </a:tc>
                <a:extLst>
                  <a:ext uri="{0D108BD9-81ED-4DB2-BD59-A6C34878D82A}">
                    <a16:rowId xmlns:a16="http://schemas.microsoft.com/office/drawing/2014/main" val="4032499329"/>
                  </a:ext>
                </a:extLst>
              </a:tr>
              <a:tr h="370840">
                <a:tc vMerge="1">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Diffuses Molekulares Gas</a:t>
                      </a:r>
                    </a:p>
                    <a:p>
                      <a:endParaRPr lang="de-DE" dirty="0"/>
                    </a:p>
                  </a:txBody>
                  <a:tcPr/>
                </a:tc>
                <a:tc>
                  <a:txBody>
                    <a:bodyPr/>
                    <a:lstStyle/>
                    <a:p>
                      <a:r>
                        <a:rPr lang="de-DE" dirty="0"/>
                        <a:t>10% &lt; H</a:t>
                      </a:r>
                      <a:r>
                        <a:rPr lang="de-DE" baseline="-25000" dirty="0"/>
                        <a:t>2 </a:t>
                      </a:r>
                      <a:r>
                        <a:rPr lang="de-DE" dirty="0"/>
                        <a:t>&lt; 50%</a:t>
                      </a:r>
                      <a:br>
                        <a:rPr lang="de-DE" dirty="0"/>
                      </a:br>
                      <a:r>
                        <a:rPr lang="de-DE" dirty="0"/>
                        <a:t>C</a:t>
                      </a:r>
                      <a:r>
                        <a:rPr lang="de-DE" baseline="30000" dirty="0"/>
                        <a:t>+ </a:t>
                      </a:r>
                      <a:r>
                        <a:rPr lang="de-DE" dirty="0"/>
                        <a:t>&gt; 50%</a:t>
                      </a:r>
                    </a:p>
                  </a:txBody>
                  <a:tcPr/>
                </a:tc>
                <a:tc>
                  <a:txBody>
                    <a:bodyPr/>
                    <a:lstStyle/>
                    <a:p>
                      <a:r>
                        <a:rPr lang="de-DE" dirty="0"/>
                        <a:t>30-100 K</a:t>
                      </a:r>
                    </a:p>
                  </a:txBody>
                  <a:tcPr/>
                </a:tc>
                <a:tc>
                  <a:txBody>
                    <a:bodyPr/>
                    <a:lstStyle/>
                    <a:p>
                      <a:r>
                        <a:rPr lang="de-DE" dirty="0"/>
                        <a:t>100-500</a:t>
                      </a:r>
                    </a:p>
                  </a:txBody>
                  <a:tcPr/>
                </a:tc>
                <a:tc vMerge="1">
                  <a:txBody>
                    <a:bodyPr/>
                    <a:lstStyle/>
                    <a:p>
                      <a:endParaRPr lang="de-DE" dirty="0"/>
                    </a:p>
                  </a:txBody>
                  <a:tcPr/>
                </a:tc>
                <a:extLst>
                  <a:ext uri="{0D108BD9-81ED-4DB2-BD59-A6C34878D82A}">
                    <a16:rowId xmlns:a16="http://schemas.microsoft.com/office/drawing/2014/main" val="557129620"/>
                  </a:ext>
                </a:extLst>
              </a:tr>
              <a:tr h="571990">
                <a:tc vMerge="1">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r>
                        <a:rPr lang="de-DE" dirty="0" err="1"/>
                        <a:t>Translucent</a:t>
                      </a:r>
                      <a:r>
                        <a:rPr lang="de-DE" dirty="0"/>
                        <a:t>“ </a:t>
                      </a:r>
                      <a:br>
                        <a:rPr lang="de-DE" dirty="0"/>
                      </a:br>
                      <a:r>
                        <a:rPr lang="de-DE" dirty="0"/>
                        <a:t>Molekulares Gas</a:t>
                      </a:r>
                    </a:p>
                    <a:p>
                      <a:endParaRPr lang="de-DE" dirty="0"/>
                    </a:p>
                  </a:txBody>
                  <a:tcPr/>
                </a:tc>
                <a:tc>
                  <a:txBody>
                    <a:bodyPr/>
                    <a:lstStyle/>
                    <a:p>
                      <a:r>
                        <a:rPr lang="de-DE" dirty="0"/>
                        <a:t>H</a:t>
                      </a:r>
                      <a:r>
                        <a:rPr lang="de-DE" baseline="-25000" dirty="0"/>
                        <a:t>2 </a:t>
                      </a:r>
                      <a:r>
                        <a:rPr lang="de-DE" dirty="0"/>
                        <a:t>~ 100%</a:t>
                      </a:r>
                      <a:br>
                        <a:rPr lang="de-DE" dirty="0"/>
                      </a:br>
                      <a:r>
                        <a:rPr lang="de-DE" dirty="0"/>
                        <a:t>C</a:t>
                      </a:r>
                      <a:r>
                        <a:rPr lang="de-DE" baseline="30000" dirty="0"/>
                        <a:t>+ </a:t>
                      </a:r>
                      <a:r>
                        <a:rPr lang="de-DE" dirty="0"/>
                        <a:t>&lt; 50%, CO &lt; 90%</a:t>
                      </a:r>
                    </a:p>
                  </a:txBody>
                  <a:tcPr/>
                </a:tc>
                <a:tc>
                  <a:txBody>
                    <a:bodyPr/>
                    <a:lstStyle/>
                    <a:p>
                      <a:r>
                        <a:rPr lang="de-DE" dirty="0"/>
                        <a:t>15-50 K</a:t>
                      </a:r>
                    </a:p>
                  </a:txBody>
                  <a:tcPr/>
                </a:tc>
                <a:tc>
                  <a:txBody>
                    <a:bodyPr/>
                    <a:lstStyle/>
                    <a:p>
                      <a:r>
                        <a:rPr lang="de-DE" dirty="0"/>
                        <a:t>500-5000</a:t>
                      </a:r>
                    </a:p>
                  </a:txBody>
                  <a:tcPr/>
                </a:tc>
                <a:tc vMerge="1">
                  <a:txBody>
                    <a:bodyPr/>
                    <a:lstStyle/>
                    <a:p>
                      <a:endParaRPr lang="de-DE" dirty="0"/>
                    </a:p>
                  </a:txBody>
                  <a:tcPr/>
                </a:tc>
                <a:extLst>
                  <a:ext uri="{0D108BD9-81ED-4DB2-BD59-A6C34878D82A}">
                    <a16:rowId xmlns:a16="http://schemas.microsoft.com/office/drawing/2014/main" val="3478789763"/>
                  </a:ext>
                </a:extLst>
              </a:tr>
              <a:tr h="370840">
                <a:tc gridSpan="2">
                  <a:txBody>
                    <a:bodyPr/>
                    <a:lstStyle/>
                    <a:p>
                      <a:r>
                        <a:rPr lang="de-DE" dirty="0"/>
                        <a:t>Dichtes Molekulares Gas</a:t>
                      </a:r>
                    </a:p>
                  </a:txBody>
                  <a:tcPr/>
                </a:tc>
                <a:tc hMerge="1">
                  <a:txBody>
                    <a:bodyPr/>
                    <a:lstStyle/>
                    <a:p>
                      <a:endParaRPr lang="de-DE" dirty="0"/>
                    </a:p>
                  </a:txBody>
                  <a:tcPr/>
                </a:tc>
                <a:tc>
                  <a:txBody>
                    <a:bodyPr/>
                    <a:lstStyle/>
                    <a:p>
                      <a:r>
                        <a:rPr lang="de-DE" dirty="0"/>
                        <a:t>H</a:t>
                      </a:r>
                      <a:r>
                        <a:rPr lang="de-DE" baseline="-25000" dirty="0"/>
                        <a:t>2</a:t>
                      </a:r>
                      <a:r>
                        <a:rPr lang="de-DE" dirty="0"/>
                        <a:t>~100%,   CO &gt; 90%</a:t>
                      </a:r>
                    </a:p>
                  </a:txBody>
                  <a:tcPr/>
                </a:tc>
                <a:tc>
                  <a:txBody>
                    <a:bodyPr/>
                    <a:lstStyle/>
                    <a:p>
                      <a:r>
                        <a:rPr lang="de-DE" dirty="0"/>
                        <a:t>10-50 K</a:t>
                      </a:r>
                    </a:p>
                  </a:txBody>
                  <a:tcPr/>
                </a:tc>
                <a:tc>
                  <a:txBody>
                    <a:bodyPr/>
                    <a:lstStyle/>
                    <a:p>
                      <a:r>
                        <a:rPr lang="de-DE" dirty="0"/>
                        <a:t>&gt;10000</a:t>
                      </a:r>
                    </a:p>
                  </a:txBody>
                  <a:tcPr/>
                </a:tc>
                <a:tc>
                  <a:txBody>
                    <a:bodyPr/>
                    <a:lstStyle/>
                    <a:p>
                      <a:r>
                        <a:rPr lang="de-DE" dirty="0"/>
                        <a:t>&lt;1%</a:t>
                      </a:r>
                    </a:p>
                  </a:txBody>
                  <a:tcPr/>
                </a:tc>
                <a:extLst>
                  <a:ext uri="{0D108BD9-81ED-4DB2-BD59-A6C34878D82A}">
                    <a16:rowId xmlns:a16="http://schemas.microsoft.com/office/drawing/2014/main" val="3498340116"/>
                  </a:ext>
                </a:extLst>
              </a:tr>
            </a:tbl>
          </a:graphicData>
        </a:graphic>
      </p:graphicFrame>
      <p:sp>
        <p:nvSpPr>
          <p:cNvPr id="7" name="Textfeld 6">
            <a:extLst>
              <a:ext uri="{FF2B5EF4-FFF2-40B4-BE49-F238E27FC236}">
                <a16:creationId xmlns:a16="http://schemas.microsoft.com/office/drawing/2014/main" id="{69CAD391-425A-439A-B715-D325F9EF2405}"/>
              </a:ext>
            </a:extLst>
          </p:cNvPr>
          <p:cNvSpPr txBox="1"/>
          <p:nvPr/>
        </p:nvSpPr>
        <p:spPr>
          <a:xfrm>
            <a:off x="9449852" y="6129454"/>
            <a:ext cx="2164632" cy="461665"/>
          </a:xfrm>
          <a:prstGeom prst="rect">
            <a:avLst/>
          </a:prstGeom>
          <a:noFill/>
        </p:spPr>
        <p:txBody>
          <a:bodyPr wrap="none" rtlCol="0">
            <a:spAutoFit/>
          </a:bodyPr>
          <a:lstStyle/>
          <a:p>
            <a:r>
              <a:rPr lang="de-DE" sz="2400" b="1" dirty="0">
                <a:solidFill>
                  <a:srgbClr val="FF0000"/>
                </a:solidFill>
                <a:effectLst>
                  <a:outerShdw blurRad="38100" dist="38100" dir="2700000" algn="tl">
                    <a:srgbClr val="000000">
                      <a:alpha val="43137"/>
                    </a:srgbClr>
                  </a:outerShdw>
                </a:effectLst>
              </a:rPr>
              <a:t>Molekülwolken</a:t>
            </a:r>
          </a:p>
        </p:txBody>
      </p:sp>
      <p:sp>
        <p:nvSpPr>
          <p:cNvPr id="8" name="Rechteck 7">
            <a:extLst>
              <a:ext uri="{FF2B5EF4-FFF2-40B4-BE49-F238E27FC236}">
                <a16:creationId xmlns:a16="http://schemas.microsoft.com/office/drawing/2014/main" id="{B9C838F6-FE92-4677-9D87-C09AA8EE95C2}"/>
              </a:ext>
            </a:extLst>
          </p:cNvPr>
          <p:cNvSpPr/>
          <p:nvPr/>
        </p:nvSpPr>
        <p:spPr>
          <a:xfrm>
            <a:off x="433136" y="3169920"/>
            <a:ext cx="11181348" cy="3962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ABF085E-30B3-413A-81FE-CDA09E610D6E}"/>
              </a:ext>
            </a:extLst>
          </p:cNvPr>
          <p:cNvSpPr/>
          <p:nvPr/>
        </p:nvSpPr>
        <p:spPr>
          <a:xfrm>
            <a:off x="433136" y="3566160"/>
            <a:ext cx="11181348" cy="25632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46057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6EA5EF9E-EB13-4BB1-BA92-0D446DCFEB66}"/>
              </a:ext>
            </a:extLst>
          </p:cNvPr>
          <p:cNvSpPr>
            <a:spLocks noGrp="1" noChangeArrowheads="1"/>
          </p:cNvSpPr>
          <p:nvPr>
            <p:ph type="title"/>
          </p:nvPr>
        </p:nvSpPr>
        <p:spPr>
          <a:xfrm>
            <a:off x="838200" y="365125"/>
            <a:ext cx="10515600" cy="1325563"/>
          </a:xfrm>
        </p:spPr>
        <p:txBody>
          <a:bodyPr/>
          <a:lstStyle/>
          <a:p>
            <a:r>
              <a:rPr lang="de-DE" altLang="de-DE" sz="3600" dirty="0">
                <a:latin typeface="Tahoma" panose="020B0604030504040204" pitchFamily="34" charset="0"/>
              </a:rPr>
              <a:t>ISM Bedingungen</a:t>
            </a:r>
          </a:p>
        </p:txBody>
      </p:sp>
      <p:sp>
        <p:nvSpPr>
          <p:cNvPr id="102403" name="Rectangle 3">
            <a:extLst>
              <a:ext uri="{FF2B5EF4-FFF2-40B4-BE49-F238E27FC236}">
                <a16:creationId xmlns:a16="http://schemas.microsoft.com/office/drawing/2014/main" id="{8A06F146-4B1F-42AE-9ABE-4E5AA363A16A}"/>
              </a:ext>
            </a:extLst>
          </p:cNvPr>
          <p:cNvSpPr>
            <a:spLocks noGrp="1" noChangeArrowheads="1"/>
          </p:cNvSpPr>
          <p:nvPr>
            <p:ph idx="1"/>
          </p:nvPr>
        </p:nvSpPr>
        <p:spPr>
          <a:xfrm>
            <a:off x="838200" y="1825625"/>
            <a:ext cx="4749800" cy="4351338"/>
          </a:xfrm>
        </p:spPr>
        <p:txBody>
          <a:bodyPr/>
          <a:lstStyle/>
          <a:p>
            <a:r>
              <a:rPr lang="de-DE" altLang="de-DE" dirty="0">
                <a:latin typeface="Tahoma" panose="020B0604030504040204" pitchFamily="34" charset="0"/>
              </a:rPr>
              <a:t>Verschiedene Phasen des ISM existieren stabil nebeneinander</a:t>
            </a:r>
          </a:p>
          <a:p>
            <a:pPr lvl="1"/>
            <a:r>
              <a:rPr lang="de-DE" altLang="de-DE" dirty="0">
                <a:latin typeface="Tahoma" panose="020B0604030504040204" pitchFamily="34" charset="0"/>
              </a:rPr>
              <a:t>HII Regionen </a:t>
            </a:r>
          </a:p>
          <a:p>
            <a:pPr lvl="1"/>
            <a:r>
              <a:rPr lang="de-DE" altLang="de-DE" dirty="0">
                <a:latin typeface="Tahoma" panose="020B0604030504040204" pitchFamily="34" charset="0"/>
              </a:rPr>
              <a:t>Diffuses Gas</a:t>
            </a:r>
          </a:p>
          <a:p>
            <a:pPr lvl="1"/>
            <a:r>
              <a:rPr lang="de-DE" altLang="de-DE" dirty="0">
                <a:latin typeface="Tahoma" panose="020B0604030504040204" pitchFamily="34" charset="0"/>
              </a:rPr>
              <a:t>CNM</a:t>
            </a:r>
          </a:p>
          <a:p>
            <a:pPr lvl="1"/>
            <a:r>
              <a:rPr lang="de-DE" altLang="de-DE" dirty="0">
                <a:latin typeface="Tahoma" panose="020B0604030504040204" pitchFamily="34" charset="0"/>
              </a:rPr>
              <a:t>Molekulares Gas</a:t>
            </a:r>
          </a:p>
        </p:txBody>
      </p:sp>
      <p:pic>
        <p:nvPicPr>
          <p:cNvPr id="102404" name="Picture 4" descr="horsehead-phot-02b-02-preview">
            <a:extLst>
              <a:ext uri="{FF2B5EF4-FFF2-40B4-BE49-F238E27FC236}">
                <a16:creationId xmlns:a16="http://schemas.microsoft.com/office/drawing/2014/main" id="{2B0BC82C-B9E4-4665-A1AF-7C9F9990B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921" y="0"/>
            <a:ext cx="6228080" cy="780353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2405" name="Text Box 5">
            <a:extLst>
              <a:ext uri="{FF2B5EF4-FFF2-40B4-BE49-F238E27FC236}">
                <a16:creationId xmlns:a16="http://schemas.microsoft.com/office/drawing/2014/main" id="{E668BAFA-FBE9-4135-8AD9-19726C610C99}"/>
              </a:ext>
            </a:extLst>
          </p:cNvPr>
          <p:cNvSpPr txBox="1">
            <a:spLocks noChangeArrowheads="1"/>
          </p:cNvSpPr>
          <p:nvPr/>
        </p:nvSpPr>
        <p:spPr bwMode="auto">
          <a:xfrm>
            <a:off x="11010266" y="1811496"/>
            <a:ext cx="9573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a:solidFill>
                  <a:srgbClr val="FFFF00"/>
                </a:solidFill>
                <a:effectLst>
                  <a:outerShdw blurRad="38100" dist="38100" dir="2700000" algn="tl">
                    <a:srgbClr val="000000"/>
                  </a:outerShdw>
                </a:effectLst>
              </a:rPr>
              <a:t>10-50K</a:t>
            </a:r>
          </a:p>
          <a:p>
            <a:r>
              <a:rPr lang="de-DE" altLang="de-DE" dirty="0">
                <a:solidFill>
                  <a:srgbClr val="FFFF00"/>
                </a:solidFill>
                <a:effectLst>
                  <a:outerShdw blurRad="38100" dist="38100" dir="2700000" algn="tl">
                    <a:srgbClr val="000000"/>
                  </a:outerShdw>
                </a:effectLst>
              </a:rPr>
              <a:t>10</a:t>
            </a:r>
            <a:r>
              <a:rPr lang="de-DE" altLang="de-DE" baseline="30000" dirty="0">
                <a:solidFill>
                  <a:srgbClr val="FFFF00"/>
                </a:solidFill>
                <a:effectLst>
                  <a:outerShdw blurRad="38100" dist="38100" dir="2700000" algn="tl">
                    <a:srgbClr val="000000"/>
                  </a:outerShdw>
                </a:effectLst>
              </a:rPr>
              <a:t>4</a:t>
            </a:r>
            <a:r>
              <a:rPr lang="de-DE" altLang="de-DE" dirty="0">
                <a:solidFill>
                  <a:srgbClr val="FFFF00"/>
                </a:solidFill>
                <a:effectLst>
                  <a:outerShdw blurRad="38100" dist="38100" dir="2700000" algn="tl">
                    <a:srgbClr val="000000"/>
                  </a:outerShdw>
                </a:effectLst>
              </a:rPr>
              <a:t> cm</a:t>
            </a:r>
            <a:r>
              <a:rPr lang="de-DE" altLang="de-DE" baseline="30000" dirty="0">
                <a:solidFill>
                  <a:srgbClr val="FFFF00"/>
                </a:solidFill>
                <a:effectLst>
                  <a:outerShdw blurRad="38100" dist="38100" dir="2700000" algn="tl">
                    <a:srgbClr val="000000"/>
                  </a:outerShdw>
                </a:effectLst>
              </a:rPr>
              <a:t>-3</a:t>
            </a:r>
          </a:p>
        </p:txBody>
      </p:sp>
      <p:sp>
        <p:nvSpPr>
          <p:cNvPr id="102406" name="Text Box 6">
            <a:extLst>
              <a:ext uri="{FF2B5EF4-FFF2-40B4-BE49-F238E27FC236}">
                <a16:creationId xmlns:a16="http://schemas.microsoft.com/office/drawing/2014/main" id="{994C612F-8768-4DEF-9C53-449B06F5C628}"/>
              </a:ext>
            </a:extLst>
          </p:cNvPr>
          <p:cNvSpPr txBox="1">
            <a:spLocks noChangeArrowheads="1"/>
          </p:cNvSpPr>
          <p:nvPr/>
        </p:nvSpPr>
        <p:spPr bwMode="auto">
          <a:xfrm>
            <a:off x="10775634" y="59651"/>
            <a:ext cx="8899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a:effectLst>
                  <a:outerShdw blurRad="38100" dist="38100" dir="2700000" algn="tl">
                    <a:srgbClr val="FFFFFF"/>
                  </a:outerShdw>
                </a:effectLst>
              </a:rPr>
              <a:t>10000K</a:t>
            </a:r>
          </a:p>
          <a:p>
            <a:r>
              <a:rPr lang="de-DE" altLang="de-DE" dirty="0">
                <a:effectLst>
                  <a:outerShdw blurRad="38100" dist="38100" dir="2700000" algn="tl">
                    <a:srgbClr val="FFFFFF"/>
                  </a:outerShdw>
                </a:effectLst>
              </a:rPr>
              <a:t>1 cm</a:t>
            </a:r>
            <a:r>
              <a:rPr lang="de-DE" altLang="de-DE" baseline="30000" dirty="0">
                <a:effectLst>
                  <a:outerShdw blurRad="38100" dist="38100" dir="2700000" algn="tl">
                    <a:srgbClr val="FFFFFF"/>
                  </a:outerShdw>
                </a:effectLst>
              </a:rPr>
              <a:t>-3</a:t>
            </a:r>
          </a:p>
        </p:txBody>
      </p:sp>
      <p:sp>
        <p:nvSpPr>
          <p:cNvPr id="102407" name="Text Box 7">
            <a:extLst>
              <a:ext uri="{FF2B5EF4-FFF2-40B4-BE49-F238E27FC236}">
                <a16:creationId xmlns:a16="http://schemas.microsoft.com/office/drawing/2014/main" id="{CA10A0CE-ECE1-47C9-B75F-9DCDEBA0203F}"/>
              </a:ext>
            </a:extLst>
          </p:cNvPr>
          <p:cNvSpPr txBox="1">
            <a:spLocks noChangeArrowheads="1"/>
          </p:cNvSpPr>
          <p:nvPr/>
        </p:nvSpPr>
        <p:spPr bwMode="auto">
          <a:xfrm>
            <a:off x="6669697" y="5415279"/>
            <a:ext cx="1194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a:solidFill>
                  <a:srgbClr val="FFFF00"/>
                </a:solidFill>
                <a:effectLst>
                  <a:outerShdw blurRad="38100" dist="38100" dir="2700000" algn="tl">
                    <a:srgbClr val="000000"/>
                  </a:outerShdw>
                </a:effectLst>
              </a:rPr>
              <a:t>100-1000K</a:t>
            </a:r>
          </a:p>
          <a:p>
            <a:r>
              <a:rPr lang="de-DE" altLang="de-DE" dirty="0">
                <a:solidFill>
                  <a:srgbClr val="FFFF00"/>
                </a:solidFill>
                <a:effectLst>
                  <a:outerShdw blurRad="38100" dist="38100" dir="2700000" algn="tl">
                    <a:srgbClr val="000000"/>
                  </a:outerShdw>
                </a:effectLst>
              </a:rPr>
              <a:t>1-100 cm</a:t>
            </a:r>
            <a:r>
              <a:rPr lang="de-DE" altLang="de-DE" baseline="30000" dirty="0">
                <a:solidFill>
                  <a:srgbClr val="FFFF00"/>
                </a:solidFill>
                <a:effectLst>
                  <a:outerShdw blurRad="38100" dist="38100" dir="2700000" algn="tl">
                    <a:srgbClr val="000000"/>
                  </a:outerShdw>
                </a:effectLst>
              </a:rPr>
              <a:t>-3</a:t>
            </a:r>
          </a:p>
        </p:txBody>
      </p:sp>
      <p:sp>
        <p:nvSpPr>
          <p:cNvPr id="2" name="Textfeld 1">
            <a:extLst>
              <a:ext uri="{FF2B5EF4-FFF2-40B4-BE49-F238E27FC236}">
                <a16:creationId xmlns:a16="http://schemas.microsoft.com/office/drawing/2014/main" id="{02FABF79-97F5-41E6-8277-A56E96D537EA}"/>
              </a:ext>
            </a:extLst>
          </p:cNvPr>
          <p:cNvSpPr txBox="1"/>
          <p:nvPr/>
        </p:nvSpPr>
        <p:spPr>
          <a:xfrm>
            <a:off x="8136098" y="180459"/>
            <a:ext cx="467360" cy="369332"/>
          </a:xfrm>
          <a:prstGeom prst="rect">
            <a:avLst/>
          </a:prstGeom>
          <a:noFill/>
        </p:spPr>
        <p:txBody>
          <a:bodyPr wrap="square" rtlCol="0">
            <a:spAutoFit/>
          </a:bodyPr>
          <a:lstStyle/>
          <a:p>
            <a:r>
              <a:rPr lang="de-DE" dirty="0">
                <a:solidFill>
                  <a:srgbClr val="FFFF00"/>
                </a:solidFill>
              </a:rPr>
              <a:t>HII</a:t>
            </a:r>
          </a:p>
        </p:txBody>
      </p:sp>
      <p:sp>
        <p:nvSpPr>
          <p:cNvPr id="9" name="Textfeld 8">
            <a:extLst>
              <a:ext uri="{FF2B5EF4-FFF2-40B4-BE49-F238E27FC236}">
                <a16:creationId xmlns:a16="http://schemas.microsoft.com/office/drawing/2014/main" id="{732E4745-D966-44C5-B826-EA29F397202D}"/>
              </a:ext>
            </a:extLst>
          </p:cNvPr>
          <p:cNvSpPr txBox="1"/>
          <p:nvPr/>
        </p:nvSpPr>
        <p:spPr>
          <a:xfrm>
            <a:off x="6879150" y="6059189"/>
            <a:ext cx="965200" cy="646331"/>
          </a:xfrm>
          <a:prstGeom prst="rect">
            <a:avLst/>
          </a:prstGeom>
          <a:noFill/>
        </p:spPr>
        <p:txBody>
          <a:bodyPr wrap="square" rtlCol="0">
            <a:spAutoFit/>
          </a:bodyPr>
          <a:lstStyle/>
          <a:p>
            <a:r>
              <a:rPr lang="de-DE" dirty="0">
                <a:solidFill>
                  <a:srgbClr val="FFFF00"/>
                </a:solidFill>
              </a:rPr>
              <a:t>Diffuses Gas</a:t>
            </a:r>
          </a:p>
        </p:txBody>
      </p:sp>
      <p:sp>
        <p:nvSpPr>
          <p:cNvPr id="10" name="Textfeld 9">
            <a:extLst>
              <a:ext uri="{FF2B5EF4-FFF2-40B4-BE49-F238E27FC236}">
                <a16:creationId xmlns:a16="http://schemas.microsoft.com/office/drawing/2014/main" id="{C01B2F85-B430-4367-B77F-905FDC4F4E43}"/>
              </a:ext>
            </a:extLst>
          </p:cNvPr>
          <p:cNvSpPr txBox="1"/>
          <p:nvPr/>
        </p:nvSpPr>
        <p:spPr>
          <a:xfrm>
            <a:off x="8369778" y="569476"/>
            <a:ext cx="764062" cy="369332"/>
          </a:xfrm>
          <a:prstGeom prst="rect">
            <a:avLst/>
          </a:prstGeom>
          <a:noFill/>
        </p:spPr>
        <p:txBody>
          <a:bodyPr wrap="square" rtlCol="0">
            <a:spAutoFit/>
          </a:bodyPr>
          <a:lstStyle/>
          <a:p>
            <a:r>
              <a:rPr lang="de-DE" dirty="0">
                <a:solidFill>
                  <a:srgbClr val="FFFF00"/>
                </a:solidFill>
              </a:rPr>
              <a:t>CNM</a:t>
            </a:r>
          </a:p>
        </p:txBody>
      </p:sp>
      <p:sp>
        <p:nvSpPr>
          <p:cNvPr id="11" name="Textfeld 10">
            <a:extLst>
              <a:ext uri="{FF2B5EF4-FFF2-40B4-BE49-F238E27FC236}">
                <a16:creationId xmlns:a16="http://schemas.microsoft.com/office/drawing/2014/main" id="{9208CEDE-469D-4B52-AED5-642FC0E53C81}"/>
              </a:ext>
            </a:extLst>
          </p:cNvPr>
          <p:cNvSpPr txBox="1"/>
          <p:nvPr/>
        </p:nvSpPr>
        <p:spPr>
          <a:xfrm>
            <a:off x="9077960" y="1358940"/>
            <a:ext cx="1707884" cy="646331"/>
          </a:xfrm>
          <a:prstGeom prst="rect">
            <a:avLst/>
          </a:prstGeom>
          <a:noFill/>
        </p:spPr>
        <p:txBody>
          <a:bodyPr wrap="square" rtlCol="0">
            <a:spAutoFit/>
          </a:bodyPr>
          <a:lstStyle/>
          <a:p>
            <a:r>
              <a:rPr lang="de-DE" dirty="0">
                <a:solidFill>
                  <a:srgbClr val="FFFF00"/>
                </a:solidFill>
              </a:rPr>
              <a:t>Molekulares Gas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9D5D7E8-5F8C-40C0-B667-8DA674F24341}"/>
              </a:ext>
            </a:extLst>
          </p:cNvPr>
          <p:cNvSpPr>
            <a:spLocks noGrp="1" noChangeArrowheads="1"/>
          </p:cNvSpPr>
          <p:nvPr>
            <p:ph type="title"/>
          </p:nvPr>
        </p:nvSpPr>
        <p:spPr/>
        <p:txBody>
          <a:bodyPr/>
          <a:lstStyle/>
          <a:p>
            <a:r>
              <a:rPr lang="de-DE" altLang="de-DE" dirty="0"/>
              <a:t>Hilfreicher Staub</a:t>
            </a:r>
          </a:p>
        </p:txBody>
      </p:sp>
      <p:grpSp>
        <p:nvGrpSpPr>
          <p:cNvPr id="70673" name="Group 17">
            <a:extLst>
              <a:ext uri="{FF2B5EF4-FFF2-40B4-BE49-F238E27FC236}">
                <a16:creationId xmlns:a16="http://schemas.microsoft.com/office/drawing/2014/main" id="{9946B087-EBF5-4774-BD78-DFED49AFAEC9}"/>
              </a:ext>
            </a:extLst>
          </p:cNvPr>
          <p:cNvGrpSpPr>
            <a:grpSpLocks/>
          </p:cNvGrpSpPr>
          <p:nvPr/>
        </p:nvGrpSpPr>
        <p:grpSpPr bwMode="auto">
          <a:xfrm>
            <a:off x="1524000" y="5094289"/>
            <a:ext cx="9144000" cy="3527425"/>
            <a:chOff x="158" y="2976"/>
            <a:chExt cx="5602" cy="2222"/>
          </a:xfrm>
        </p:grpSpPr>
        <p:sp>
          <p:nvSpPr>
            <p:cNvPr id="70661" name="Oval 5">
              <a:extLst>
                <a:ext uri="{FF2B5EF4-FFF2-40B4-BE49-F238E27FC236}">
                  <a16:creationId xmlns:a16="http://schemas.microsoft.com/office/drawing/2014/main" id="{24269CA0-A4F0-4838-81D4-DF64C9271D33}"/>
                </a:ext>
              </a:extLst>
            </p:cNvPr>
            <p:cNvSpPr>
              <a:spLocks noChangeArrowheads="1"/>
            </p:cNvSpPr>
            <p:nvPr/>
          </p:nvSpPr>
          <p:spPr bwMode="auto">
            <a:xfrm rot="-145906">
              <a:off x="158" y="2976"/>
              <a:ext cx="5602" cy="222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3" name="Rectangle 7">
              <a:extLst>
                <a:ext uri="{FF2B5EF4-FFF2-40B4-BE49-F238E27FC236}">
                  <a16:creationId xmlns:a16="http://schemas.microsoft.com/office/drawing/2014/main" id="{E1925C37-444B-404A-9D9D-77A94140C1D6}"/>
                </a:ext>
              </a:extLst>
            </p:cNvPr>
            <p:cNvSpPr>
              <a:spLocks noChangeArrowheads="1"/>
            </p:cNvSpPr>
            <p:nvPr/>
          </p:nvSpPr>
          <p:spPr bwMode="auto">
            <a:xfrm>
              <a:off x="2517" y="3199"/>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sz="3600">
                  <a:solidFill>
                    <a:srgbClr val="FFFF00"/>
                  </a:solidFill>
                  <a:effectLst>
                    <a:outerShdw blurRad="38100" dist="38100" dir="2700000" algn="tl">
                      <a:srgbClr val="000000"/>
                    </a:outerShdw>
                  </a:effectLst>
                  <a:latin typeface="Arial" panose="020B0604020202020204" pitchFamily="34" charset="0"/>
                </a:rPr>
                <a:t>Staubkorn</a:t>
              </a:r>
            </a:p>
          </p:txBody>
        </p:sp>
      </p:grpSp>
      <p:sp>
        <p:nvSpPr>
          <p:cNvPr id="70664" name="Oval 8">
            <a:extLst>
              <a:ext uri="{FF2B5EF4-FFF2-40B4-BE49-F238E27FC236}">
                <a16:creationId xmlns:a16="http://schemas.microsoft.com/office/drawing/2014/main" id="{C105F0B2-E0B1-41C1-A3CA-3D3B8CBC0531}"/>
              </a:ext>
            </a:extLst>
          </p:cNvPr>
          <p:cNvSpPr>
            <a:spLocks noChangeArrowheads="1"/>
          </p:cNvSpPr>
          <p:nvPr/>
        </p:nvSpPr>
        <p:spPr bwMode="auto">
          <a:xfrm>
            <a:off x="3863975" y="4941889"/>
            <a:ext cx="433388" cy="4333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68" name="Oval 12">
            <a:extLst>
              <a:ext uri="{FF2B5EF4-FFF2-40B4-BE49-F238E27FC236}">
                <a16:creationId xmlns:a16="http://schemas.microsoft.com/office/drawing/2014/main" id="{1B9CC25B-A9CF-41CE-A1F2-B725CD3F9DE7}"/>
              </a:ext>
            </a:extLst>
          </p:cNvPr>
          <p:cNvSpPr>
            <a:spLocks noChangeArrowheads="1"/>
          </p:cNvSpPr>
          <p:nvPr/>
        </p:nvSpPr>
        <p:spPr bwMode="auto">
          <a:xfrm>
            <a:off x="9767889" y="-1250950"/>
            <a:ext cx="433387" cy="4333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69" name="Oval 13">
            <a:extLst>
              <a:ext uri="{FF2B5EF4-FFF2-40B4-BE49-F238E27FC236}">
                <a16:creationId xmlns:a16="http://schemas.microsoft.com/office/drawing/2014/main" id="{F3B4FCF4-CE62-4B4E-98C1-3B5381C29D92}"/>
              </a:ext>
            </a:extLst>
          </p:cNvPr>
          <p:cNvSpPr>
            <a:spLocks noChangeArrowheads="1"/>
          </p:cNvSpPr>
          <p:nvPr/>
        </p:nvSpPr>
        <p:spPr bwMode="auto">
          <a:xfrm>
            <a:off x="2640014" y="-1179513"/>
            <a:ext cx="433387"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0" name="Oval 14">
            <a:extLst>
              <a:ext uri="{FF2B5EF4-FFF2-40B4-BE49-F238E27FC236}">
                <a16:creationId xmlns:a16="http://schemas.microsoft.com/office/drawing/2014/main" id="{0BC37679-0254-4956-9451-3F52DDA8F101}"/>
              </a:ext>
            </a:extLst>
          </p:cNvPr>
          <p:cNvSpPr>
            <a:spLocks noChangeArrowheads="1"/>
          </p:cNvSpPr>
          <p:nvPr/>
        </p:nvSpPr>
        <p:spPr bwMode="auto">
          <a:xfrm>
            <a:off x="13596938" y="3500439"/>
            <a:ext cx="433387" cy="4333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1" name="Oval 15">
            <a:extLst>
              <a:ext uri="{FF2B5EF4-FFF2-40B4-BE49-F238E27FC236}">
                <a16:creationId xmlns:a16="http://schemas.microsoft.com/office/drawing/2014/main" id="{FA0FBCAA-B9EA-44C8-A8D4-3F7F5EC5178A}"/>
              </a:ext>
            </a:extLst>
          </p:cNvPr>
          <p:cNvSpPr>
            <a:spLocks noChangeArrowheads="1"/>
          </p:cNvSpPr>
          <p:nvPr/>
        </p:nvSpPr>
        <p:spPr bwMode="auto">
          <a:xfrm>
            <a:off x="-2124075" y="1989139"/>
            <a:ext cx="433387" cy="4333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2" name="Oval 16">
            <a:extLst>
              <a:ext uri="{FF2B5EF4-FFF2-40B4-BE49-F238E27FC236}">
                <a16:creationId xmlns:a16="http://schemas.microsoft.com/office/drawing/2014/main" id="{66841B15-E390-4EAB-BC8B-BC8160D9C6E9}"/>
              </a:ext>
            </a:extLst>
          </p:cNvPr>
          <p:cNvSpPr>
            <a:spLocks noChangeArrowheads="1"/>
          </p:cNvSpPr>
          <p:nvPr/>
        </p:nvSpPr>
        <p:spPr bwMode="auto">
          <a:xfrm>
            <a:off x="7464425" y="-2474913"/>
            <a:ext cx="433388"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5" name="Oval 19">
            <a:extLst>
              <a:ext uri="{FF2B5EF4-FFF2-40B4-BE49-F238E27FC236}">
                <a16:creationId xmlns:a16="http://schemas.microsoft.com/office/drawing/2014/main" id="{635EFC9C-C77B-4765-A97F-B71E333F48D8}"/>
              </a:ext>
            </a:extLst>
          </p:cNvPr>
          <p:cNvSpPr>
            <a:spLocks noChangeArrowheads="1"/>
          </p:cNvSpPr>
          <p:nvPr/>
        </p:nvSpPr>
        <p:spPr bwMode="auto">
          <a:xfrm>
            <a:off x="6743700" y="4652964"/>
            <a:ext cx="433388" cy="4333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6" name="Oval 20">
            <a:extLst>
              <a:ext uri="{FF2B5EF4-FFF2-40B4-BE49-F238E27FC236}">
                <a16:creationId xmlns:a16="http://schemas.microsoft.com/office/drawing/2014/main" id="{978974C6-E200-481E-9C41-A902002D7C20}"/>
              </a:ext>
            </a:extLst>
          </p:cNvPr>
          <p:cNvSpPr>
            <a:spLocks noChangeArrowheads="1"/>
          </p:cNvSpPr>
          <p:nvPr/>
        </p:nvSpPr>
        <p:spPr bwMode="auto">
          <a:xfrm>
            <a:off x="7896225" y="4797425"/>
            <a:ext cx="433388"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7" name="Oval 21">
            <a:extLst>
              <a:ext uri="{FF2B5EF4-FFF2-40B4-BE49-F238E27FC236}">
                <a16:creationId xmlns:a16="http://schemas.microsoft.com/office/drawing/2014/main" id="{44B319E8-7596-4526-8A17-DF92A9CA0483}"/>
              </a:ext>
            </a:extLst>
          </p:cNvPr>
          <p:cNvSpPr>
            <a:spLocks noChangeArrowheads="1"/>
          </p:cNvSpPr>
          <p:nvPr/>
        </p:nvSpPr>
        <p:spPr bwMode="auto">
          <a:xfrm>
            <a:off x="8975725" y="5013325"/>
            <a:ext cx="433388"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9" name="Line 23">
            <a:extLst>
              <a:ext uri="{FF2B5EF4-FFF2-40B4-BE49-F238E27FC236}">
                <a16:creationId xmlns:a16="http://schemas.microsoft.com/office/drawing/2014/main" id="{E5A2CA5F-7442-4BFA-9D75-1E216B84F650}"/>
              </a:ext>
            </a:extLst>
          </p:cNvPr>
          <p:cNvSpPr>
            <a:spLocks noChangeShapeType="1"/>
          </p:cNvSpPr>
          <p:nvPr/>
        </p:nvSpPr>
        <p:spPr bwMode="auto">
          <a:xfrm flipH="1">
            <a:off x="4781551" y="4941888"/>
            <a:ext cx="593725" cy="68262"/>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678" name="Oval 22">
            <a:extLst>
              <a:ext uri="{FF2B5EF4-FFF2-40B4-BE49-F238E27FC236}">
                <a16:creationId xmlns:a16="http://schemas.microsoft.com/office/drawing/2014/main" id="{BFE5E2F2-B7E1-4A5B-85A9-66BFCAE3E1AA}"/>
              </a:ext>
            </a:extLst>
          </p:cNvPr>
          <p:cNvSpPr>
            <a:spLocks noChangeArrowheads="1"/>
          </p:cNvSpPr>
          <p:nvPr/>
        </p:nvSpPr>
        <p:spPr bwMode="auto">
          <a:xfrm>
            <a:off x="4583114" y="4797425"/>
            <a:ext cx="433387"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74" name="Oval 18">
            <a:extLst>
              <a:ext uri="{FF2B5EF4-FFF2-40B4-BE49-F238E27FC236}">
                <a16:creationId xmlns:a16="http://schemas.microsoft.com/office/drawing/2014/main" id="{898AAD05-F81E-4297-BB2C-A66D1F78231C}"/>
              </a:ext>
            </a:extLst>
          </p:cNvPr>
          <p:cNvSpPr>
            <a:spLocks noChangeArrowheads="1"/>
          </p:cNvSpPr>
          <p:nvPr/>
        </p:nvSpPr>
        <p:spPr bwMode="auto">
          <a:xfrm>
            <a:off x="5159375" y="4724400"/>
            <a:ext cx="433388"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grpSp>
        <p:nvGrpSpPr>
          <p:cNvPr id="70683" name="Group 27">
            <a:extLst>
              <a:ext uri="{FF2B5EF4-FFF2-40B4-BE49-F238E27FC236}">
                <a16:creationId xmlns:a16="http://schemas.microsoft.com/office/drawing/2014/main" id="{9BC5FED7-AA2B-4225-96D8-3B7E284F51D6}"/>
              </a:ext>
            </a:extLst>
          </p:cNvPr>
          <p:cNvGrpSpPr>
            <a:grpSpLocks/>
          </p:cNvGrpSpPr>
          <p:nvPr/>
        </p:nvGrpSpPr>
        <p:grpSpPr bwMode="auto">
          <a:xfrm>
            <a:off x="4583113" y="4724401"/>
            <a:ext cx="1009650" cy="506413"/>
            <a:chOff x="1927" y="2205"/>
            <a:chExt cx="636" cy="319"/>
          </a:xfrm>
        </p:grpSpPr>
        <p:sp>
          <p:nvSpPr>
            <p:cNvPr id="70680" name="Line 24">
              <a:extLst>
                <a:ext uri="{FF2B5EF4-FFF2-40B4-BE49-F238E27FC236}">
                  <a16:creationId xmlns:a16="http://schemas.microsoft.com/office/drawing/2014/main" id="{3BDC4A4A-67C1-4F06-B168-D1F50B03DC6A}"/>
                </a:ext>
              </a:extLst>
            </p:cNvPr>
            <p:cNvSpPr>
              <a:spLocks noChangeShapeType="1"/>
            </p:cNvSpPr>
            <p:nvPr/>
          </p:nvSpPr>
          <p:spPr bwMode="auto">
            <a:xfrm flipH="1">
              <a:off x="2052" y="2342"/>
              <a:ext cx="374" cy="43"/>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681" name="Oval 25">
              <a:extLst>
                <a:ext uri="{FF2B5EF4-FFF2-40B4-BE49-F238E27FC236}">
                  <a16:creationId xmlns:a16="http://schemas.microsoft.com/office/drawing/2014/main" id="{602F56EF-B5BA-4365-9B32-1EAEAA02A3F9}"/>
                </a:ext>
              </a:extLst>
            </p:cNvPr>
            <p:cNvSpPr>
              <a:spLocks noChangeArrowheads="1"/>
            </p:cNvSpPr>
            <p:nvPr/>
          </p:nvSpPr>
          <p:spPr bwMode="auto">
            <a:xfrm>
              <a:off x="1927" y="2251"/>
              <a:ext cx="273" cy="27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70682" name="Oval 26">
              <a:extLst>
                <a:ext uri="{FF2B5EF4-FFF2-40B4-BE49-F238E27FC236}">
                  <a16:creationId xmlns:a16="http://schemas.microsoft.com/office/drawing/2014/main" id="{F556ED90-15E8-4202-A72A-CFE941DD6AAE}"/>
                </a:ext>
              </a:extLst>
            </p:cNvPr>
            <p:cNvSpPr>
              <a:spLocks noChangeArrowheads="1"/>
            </p:cNvSpPr>
            <p:nvPr/>
          </p:nvSpPr>
          <p:spPr bwMode="auto">
            <a:xfrm>
              <a:off x="2290" y="2205"/>
              <a:ext cx="273" cy="27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grpSp>
      <p:sp>
        <p:nvSpPr>
          <p:cNvPr id="70684" name="AutoShape 28">
            <a:extLst>
              <a:ext uri="{FF2B5EF4-FFF2-40B4-BE49-F238E27FC236}">
                <a16:creationId xmlns:a16="http://schemas.microsoft.com/office/drawing/2014/main" id="{AC889EA3-D17A-457C-BA8C-E8E515903ED4}"/>
              </a:ext>
            </a:extLst>
          </p:cNvPr>
          <p:cNvSpPr>
            <a:spLocks noChangeArrowheads="1"/>
          </p:cNvSpPr>
          <p:nvPr/>
        </p:nvSpPr>
        <p:spPr bwMode="auto">
          <a:xfrm>
            <a:off x="4872038" y="4797425"/>
            <a:ext cx="431800" cy="431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accel="50000" decel="50000" autoRev="1" fill="hold" grpId="0" nodeType="clickEffect">
                                  <p:stCondLst>
                                    <p:cond delay="0"/>
                                  </p:stCondLst>
                                  <p:endCondLst>
                                    <p:cond evt="onNext" delay="0">
                                      <p:tgtEl>
                                        <p:sldTgt/>
                                      </p:tgtEl>
                                    </p:cond>
                                  </p:endCondLst>
                                  <p:childTnLst>
                                    <p:animMotion origin="layout" path="M 2.77778E-7 -2.22222E-6 L 1.1184 1.24931 " pathEditMode="relative" rAng="0" ptsTypes="AA">
                                      <p:cBhvr>
                                        <p:cTn id="6" dur="5000" fill="hold"/>
                                        <p:tgtEl>
                                          <p:spTgt spid="70669"/>
                                        </p:tgtEl>
                                        <p:attrNameLst>
                                          <p:attrName>ppt_x</p:attrName>
                                          <p:attrName>ppt_y</p:attrName>
                                        </p:attrNameLst>
                                      </p:cBhvr>
                                      <p:rCtr x="55920" y="62454"/>
                                    </p:animMotion>
                                  </p:childTnLst>
                                </p:cTn>
                              </p:par>
                              <p:par>
                                <p:cTn id="7"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3.61111E-6 -0.00024 L -1.13385 0.65069 " pathEditMode="relative" rAng="0" ptsTypes="AA">
                                      <p:cBhvr>
                                        <p:cTn id="8" dur="3000" fill="hold"/>
                                        <p:tgtEl>
                                          <p:spTgt spid="70668"/>
                                        </p:tgtEl>
                                        <p:attrNameLst>
                                          <p:attrName>ppt_x</p:attrName>
                                          <p:attrName>ppt_y</p:attrName>
                                        </p:attrNameLst>
                                      </p:cBhvr>
                                      <p:rCtr x="-56701" y="32546"/>
                                    </p:animMotion>
                                  </p:childTnLst>
                                </p:cTn>
                              </p:par>
                              <p:par>
                                <p:cTn id="9"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3.05556E-6 1.85185E-6 L -1.36233 0.12616 " pathEditMode="relative" rAng="0" ptsTypes="AA">
                                      <p:cBhvr>
                                        <p:cTn id="10" dur="5000" fill="hold"/>
                                        <p:tgtEl>
                                          <p:spTgt spid="70670"/>
                                        </p:tgtEl>
                                        <p:attrNameLst>
                                          <p:attrName>ppt_x</p:attrName>
                                          <p:attrName>ppt_y</p:attrName>
                                        </p:attrNameLst>
                                      </p:cBhvr>
                                      <p:rCtr x="-68125" y="6296"/>
                                    </p:animMotion>
                                  </p:childTnLst>
                                </p:cTn>
                              </p:par>
                              <p:par>
                                <p:cTn id="11"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3.05556E-6 2.22222E-6 L 1.44098 0.06296 " pathEditMode="relative" rAng="0" ptsTypes="AA">
                                      <p:cBhvr>
                                        <p:cTn id="12" dur="2000" fill="hold"/>
                                        <p:tgtEl>
                                          <p:spTgt spid="70671"/>
                                        </p:tgtEl>
                                        <p:attrNameLst>
                                          <p:attrName>ppt_x</p:attrName>
                                          <p:attrName>ppt_y</p:attrName>
                                        </p:attrNameLst>
                                      </p:cBhvr>
                                      <p:rCtr x="72049" y="3148"/>
                                    </p:animMotion>
                                  </p:childTnLst>
                                </p:cTn>
                              </p:par>
                              <p:par>
                                <p:cTn id="13"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2.22222E-6 3.7037E-7 L -0.25989 1.62731 " pathEditMode="relative" rAng="0" ptsTypes="AA">
                                      <p:cBhvr>
                                        <p:cTn id="14" dur="5000" fill="hold"/>
                                        <p:tgtEl>
                                          <p:spTgt spid="70672"/>
                                        </p:tgtEl>
                                        <p:attrNameLst>
                                          <p:attrName>ppt_x</p:attrName>
                                          <p:attrName>ppt_y</p:attrName>
                                        </p:attrNameLst>
                                      </p:cBhvr>
                                      <p:rCtr x="-13003" y="81366"/>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0673"/>
                                        </p:tgtEl>
                                        <p:attrNameLst>
                                          <p:attrName>style.visibility</p:attrName>
                                        </p:attrNameLst>
                                      </p:cBhvr>
                                      <p:to>
                                        <p:strVal val="visible"/>
                                      </p:to>
                                    </p:set>
                                    <p:anim calcmode="lin" valueType="num">
                                      <p:cBhvr additive="base">
                                        <p:cTn id="19" dur="500" fill="hold"/>
                                        <p:tgtEl>
                                          <p:spTgt spid="70673"/>
                                        </p:tgtEl>
                                        <p:attrNameLst>
                                          <p:attrName>ppt_x</p:attrName>
                                        </p:attrNameLst>
                                      </p:cBhvr>
                                      <p:tavLst>
                                        <p:tav tm="0">
                                          <p:val>
                                            <p:strVal val="#ppt_x"/>
                                          </p:val>
                                        </p:tav>
                                        <p:tav tm="100000">
                                          <p:val>
                                            <p:strVal val="#ppt_x"/>
                                          </p:val>
                                        </p:tav>
                                      </p:tavLst>
                                    </p:anim>
                                    <p:anim calcmode="lin" valueType="num">
                                      <p:cBhvr additive="base">
                                        <p:cTn id="20" dur="500" fill="hold"/>
                                        <p:tgtEl>
                                          <p:spTgt spid="70673"/>
                                        </p:tgtEl>
                                        <p:attrNameLst>
                                          <p:attrName>ppt_y</p:attrName>
                                        </p:attrNameLst>
                                      </p:cBhvr>
                                      <p:tavLst>
                                        <p:tav tm="0">
                                          <p:val>
                                            <p:strVal val="1+#ppt_h/2"/>
                                          </p:val>
                                        </p:tav>
                                        <p:tav tm="100000">
                                          <p:val>
                                            <p:strVal val="#ppt_y"/>
                                          </p:val>
                                        </p:tav>
                                      </p:tavLst>
                                    </p:anim>
                                  </p:childTnLst>
                                </p:cTn>
                              </p:par>
                              <p:par>
                                <p:cTn id="21" presetID="1" presetClass="exit" presetSubtype="0" fill="hold" grpId="1" nodeType="withEffect">
                                  <p:stCondLst>
                                    <p:cond delay="0"/>
                                  </p:stCondLst>
                                  <p:childTnLst>
                                    <p:set>
                                      <p:cBhvr>
                                        <p:cTn id="22" dur="1" fill="hold">
                                          <p:stCondLst>
                                            <p:cond delay="0"/>
                                          </p:stCondLst>
                                        </p:cTn>
                                        <p:tgtEl>
                                          <p:spTgt spid="7067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066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067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066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0670"/>
                                        </p:tgtEl>
                                        <p:attrNameLst>
                                          <p:attrName>style.visibility</p:attrName>
                                        </p:attrNameLst>
                                      </p:cBhvr>
                                      <p:to>
                                        <p:strVal val="hidden"/>
                                      </p:to>
                                    </p:set>
                                  </p:childTnLst>
                                </p:cTn>
                              </p:par>
                            </p:childTnLst>
                          </p:cTn>
                        </p:par>
                        <p:par>
                          <p:cTn id="31" fill="hold" nodeType="afterGroup">
                            <p:stCondLst>
                              <p:cond delay="500"/>
                            </p:stCondLst>
                            <p:childTnLst>
                              <p:par>
                                <p:cTn id="32" presetID="2" presetClass="entr" presetSubtype="9" fill="hold" nodeType="afterEffect">
                                  <p:stCondLst>
                                    <p:cond delay="0"/>
                                  </p:stCondLst>
                                  <p:childTnLst>
                                    <p:set>
                                      <p:cBhvr>
                                        <p:cTn id="33" dur="1" fill="hold">
                                          <p:stCondLst>
                                            <p:cond delay="0"/>
                                          </p:stCondLst>
                                        </p:cTn>
                                        <p:tgtEl>
                                          <p:spTgt spid="70664"/>
                                        </p:tgtEl>
                                        <p:attrNameLst>
                                          <p:attrName>style.visibility</p:attrName>
                                        </p:attrNameLst>
                                      </p:cBhvr>
                                      <p:to>
                                        <p:strVal val="visible"/>
                                      </p:to>
                                    </p:set>
                                    <p:anim calcmode="lin" valueType="num">
                                      <p:cBhvr additive="base">
                                        <p:cTn id="34" dur="2000" fill="hold"/>
                                        <p:tgtEl>
                                          <p:spTgt spid="70664"/>
                                        </p:tgtEl>
                                        <p:attrNameLst>
                                          <p:attrName>ppt_x</p:attrName>
                                        </p:attrNameLst>
                                      </p:cBhvr>
                                      <p:tavLst>
                                        <p:tav tm="0">
                                          <p:val>
                                            <p:strVal val="0-#ppt_w/2"/>
                                          </p:val>
                                        </p:tav>
                                        <p:tav tm="100000">
                                          <p:val>
                                            <p:strVal val="#ppt_x"/>
                                          </p:val>
                                        </p:tav>
                                      </p:tavLst>
                                    </p:anim>
                                    <p:anim calcmode="lin" valueType="num">
                                      <p:cBhvr additive="base">
                                        <p:cTn id="35" dur="2000" fill="hold"/>
                                        <p:tgtEl>
                                          <p:spTgt spid="70664"/>
                                        </p:tgtEl>
                                        <p:attrNameLst>
                                          <p:attrName>ppt_y</p:attrName>
                                        </p:attrNameLst>
                                      </p:cBhvr>
                                      <p:tavLst>
                                        <p:tav tm="0">
                                          <p:val>
                                            <p:strVal val="0-#ppt_h/2"/>
                                          </p:val>
                                        </p:tav>
                                        <p:tav tm="100000">
                                          <p:val>
                                            <p:strVal val="#ppt_y"/>
                                          </p:val>
                                        </p:tav>
                                      </p:tavLst>
                                    </p:anim>
                                  </p:childTnLst>
                                </p:cTn>
                              </p:par>
                            </p:childTnLst>
                          </p:cTn>
                        </p:par>
                        <p:par>
                          <p:cTn id="36" fill="hold" nodeType="afterGroup">
                            <p:stCondLst>
                              <p:cond delay="2500"/>
                            </p:stCondLst>
                            <p:childTnLst>
                              <p:par>
                                <p:cTn id="37" presetID="2" presetClass="entr" presetSubtype="3" fill="hold" nodeType="afterEffect">
                                  <p:stCondLst>
                                    <p:cond delay="0"/>
                                  </p:stCondLst>
                                  <p:childTnLst>
                                    <p:set>
                                      <p:cBhvr>
                                        <p:cTn id="38" dur="1" fill="hold">
                                          <p:stCondLst>
                                            <p:cond delay="0"/>
                                          </p:stCondLst>
                                        </p:cTn>
                                        <p:tgtEl>
                                          <p:spTgt spid="70674"/>
                                        </p:tgtEl>
                                        <p:attrNameLst>
                                          <p:attrName>style.visibility</p:attrName>
                                        </p:attrNameLst>
                                      </p:cBhvr>
                                      <p:to>
                                        <p:strVal val="visible"/>
                                      </p:to>
                                    </p:set>
                                    <p:anim calcmode="lin" valueType="num">
                                      <p:cBhvr additive="base">
                                        <p:cTn id="39" dur="2000" fill="hold"/>
                                        <p:tgtEl>
                                          <p:spTgt spid="70674"/>
                                        </p:tgtEl>
                                        <p:attrNameLst>
                                          <p:attrName>ppt_x</p:attrName>
                                        </p:attrNameLst>
                                      </p:cBhvr>
                                      <p:tavLst>
                                        <p:tav tm="0">
                                          <p:val>
                                            <p:strVal val="1+#ppt_w/2"/>
                                          </p:val>
                                        </p:tav>
                                        <p:tav tm="100000">
                                          <p:val>
                                            <p:strVal val="#ppt_x"/>
                                          </p:val>
                                        </p:tav>
                                      </p:tavLst>
                                    </p:anim>
                                    <p:anim calcmode="lin" valueType="num">
                                      <p:cBhvr additive="base">
                                        <p:cTn id="40" dur="2000" fill="hold"/>
                                        <p:tgtEl>
                                          <p:spTgt spid="70674"/>
                                        </p:tgtEl>
                                        <p:attrNameLst>
                                          <p:attrName>ppt_y</p:attrName>
                                        </p:attrNameLst>
                                      </p:cBhvr>
                                      <p:tavLst>
                                        <p:tav tm="0">
                                          <p:val>
                                            <p:strVal val="0-#ppt_h/2"/>
                                          </p:val>
                                        </p:tav>
                                        <p:tav tm="100000">
                                          <p:val>
                                            <p:strVal val="#ppt_y"/>
                                          </p:val>
                                        </p:tav>
                                      </p:tavLst>
                                    </p:anim>
                                  </p:childTnLst>
                                </p:cTn>
                              </p:par>
                            </p:childTnLst>
                          </p:cTn>
                        </p:par>
                        <p:par>
                          <p:cTn id="41" fill="hold" nodeType="afterGroup">
                            <p:stCondLst>
                              <p:cond delay="4500"/>
                            </p:stCondLst>
                            <p:childTnLst>
                              <p:par>
                                <p:cTn id="42" presetID="2" presetClass="entr" presetSubtype="1" fill="hold" nodeType="afterEffect">
                                  <p:stCondLst>
                                    <p:cond delay="0"/>
                                  </p:stCondLst>
                                  <p:childTnLst>
                                    <p:set>
                                      <p:cBhvr>
                                        <p:cTn id="43" dur="1" fill="hold">
                                          <p:stCondLst>
                                            <p:cond delay="0"/>
                                          </p:stCondLst>
                                        </p:cTn>
                                        <p:tgtEl>
                                          <p:spTgt spid="70675"/>
                                        </p:tgtEl>
                                        <p:attrNameLst>
                                          <p:attrName>style.visibility</p:attrName>
                                        </p:attrNameLst>
                                      </p:cBhvr>
                                      <p:to>
                                        <p:strVal val="visible"/>
                                      </p:to>
                                    </p:set>
                                    <p:anim calcmode="lin" valueType="num">
                                      <p:cBhvr additive="base">
                                        <p:cTn id="44" dur="2000" fill="hold"/>
                                        <p:tgtEl>
                                          <p:spTgt spid="70675"/>
                                        </p:tgtEl>
                                        <p:attrNameLst>
                                          <p:attrName>ppt_x</p:attrName>
                                        </p:attrNameLst>
                                      </p:cBhvr>
                                      <p:tavLst>
                                        <p:tav tm="0">
                                          <p:val>
                                            <p:strVal val="#ppt_x"/>
                                          </p:val>
                                        </p:tav>
                                        <p:tav tm="100000">
                                          <p:val>
                                            <p:strVal val="#ppt_x"/>
                                          </p:val>
                                        </p:tav>
                                      </p:tavLst>
                                    </p:anim>
                                    <p:anim calcmode="lin" valueType="num">
                                      <p:cBhvr additive="base">
                                        <p:cTn id="45" dur="2000" fill="hold"/>
                                        <p:tgtEl>
                                          <p:spTgt spid="70675"/>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6500"/>
                            </p:stCondLst>
                            <p:childTnLst>
                              <p:par>
                                <p:cTn id="47" presetID="2" presetClass="entr" presetSubtype="9" fill="hold" nodeType="afterEffect">
                                  <p:stCondLst>
                                    <p:cond delay="0"/>
                                  </p:stCondLst>
                                  <p:childTnLst>
                                    <p:set>
                                      <p:cBhvr>
                                        <p:cTn id="48" dur="1" fill="hold">
                                          <p:stCondLst>
                                            <p:cond delay="0"/>
                                          </p:stCondLst>
                                        </p:cTn>
                                        <p:tgtEl>
                                          <p:spTgt spid="70676"/>
                                        </p:tgtEl>
                                        <p:attrNameLst>
                                          <p:attrName>style.visibility</p:attrName>
                                        </p:attrNameLst>
                                      </p:cBhvr>
                                      <p:to>
                                        <p:strVal val="visible"/>
                                      </p:to>
                                    </p:set>
                                    <p:anim calcmode="lin" valueType="num">
                                      <p:cBhvr additive="base">
                                        <p:cTn id="49" dur="2000" fill="hold"/>
                                        <p:tgtEl>
                                          <p:spTgt spid="70676"/>
                                        </p:tgtEl>
                                        <p:attrNameLst>
                                          <p:attrName>ppt_x</p:attrName>
                                        </p:attrNameLst>
                                      </p:cBhvr>
                                      <p:tavLst>
                                        <p:tav tm="0">
                                          <p:val>
                                            <p:strVal val="0-#ppt_w/2"/>
                                          </p:val>
                                        </p:tav>
                                        <p:tav tm="100000">
                                          <p:val>
                                            <p:strVal val="#ppt_x"/>
                                          </p:val>
                                        </p:tav>
                                      </p:tavLst>
                                    </p:anim>
                                    <p:anim calcmode="lin" valueType="num">
                                      <p:cBhvr additive="base">
                                        <p:cTn id="50" dur="2000" fill="hold"/>
                                        <p:tgtEl>
                                          <p:spTgt spid="70676"/>
                                        </p:tgtEl>
                                        <p:attrNameLst>
                                          <p:attrName>ppt_y</p:attrName>
                                        </p:attrNameLst>
                                      </p:cBhvr>
                                      <p:tavLst>
                                        <p:tav tm="0">
                                          <p:val>
                                            <p:strVal val="0-#ppt_h/2"/>
                                          </p:val>
                                        </p:tav>
                                        <p:tav tm="100000">
                                          <p:val>
                                            <p:strVal val="#ppt_y"/>
                                          </p:val>
                                        </p:tav>
                                      </p:tavLst>
                                    </p:anim>
                                  </p:childTnLst>
                                </p:cTn>
                              </p:par>
                            </p:childTnLst>
                          </p:cTn>
                        </p:par>
                        <p:par>
                          <p:cTn id="51" fill="hold" nodeType="afterGroup">
                            <p:stCondLst>
                              <p:cond delay="8500"/>
                            </p:stCondLst>
                            <p:childTnLst>
                              <p:par>
                                <p:cTn id="52" presetID="2" presetClass="entr" presetSubtype="2" fill="hold" nodeType="afterEffect">
                                  <p:stCondLst>
                                    <p:cond delay="0"/>
                                  </p:stCondLst>
                                  <p:childTnLst>
                                    <p:set>
                                      <p:cBhvr>
                                        <p:cTn id="53" dur="1" fill="hold">
                                          <p:stCondLst>
                                            <p:cond delay="0"/>
                                          </p:stCondLst>
                                        </p:cTn>
                                        <p:tgtEl>
                                          <p:spTgt spid="70677"/>
                                        </p:tgtEl>
                                        <p:attrNameLst>
                                          <p:attrName>style.visibility</p:attrName>
                                        </p:attrNameLst>
                                      </p:cBhvr>
                                      <p:to>
                                        <p:strVal val="visible"/>
                                      </p:to>
                                    </p:set>
                                    <p:anim calcmode="lin" valueType="num">
                                      <p:cBhvr additive="base">
                                        <p:cTn id="54" dur="2000" fill="hold"/>
                                        <p:tgtEl>
                                          <p:spTgt spid="70677"/>
                                        </p:tgtEl>
                                        <p:attrNameLst>
                                          <p:attrName>ppt_x</p:attrName>
                                        </p:attrNameLst>
                                      </p:cBhvr>
                                      <p:tavLst>
                                        <p:tav tm="0">
                                          <p:val>
                                            <p:strVal val="1+#ppt_w/2"/>
                                          </p:val>
                                        </p:tav>
                                        <p:tav tm="100000">
                                          <p:val>
                                            <p:strVal val="#ppt_x"/>
                                          </p:val>
                                        </p:tav>
                                      </p:tavLst>
                                    </p:anim>
                                    <p:anim calcmode="lin" valueType="num">
                                      <p:cBhvr additive="base">
                                        <p:cTn id="55" dur="2000" fill="hold"/>
                                        <p:tgtEl>
                                          <p:spTgt spid="70677"/>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9" fill="hold" nodeType="clickEffect">
                                  <p:stCondLst>
                                    <p:cond delay="0"/>
                                  </p:stCondLst>
                                  <p:childTnLst>
                                    <p:set>
                                      <p:cBhvr>
                                        <p:cTn id="59" dur="1" fill="hold">
                                          <p:stCondLst>
                                            <p:cond delay="0"/>
                                          </p:stCondLst>
                                        </p:cTn>
                                        <p:tgtEl>
                                          <p:spTgt spid="70678"/>
                                        </p:tgtEl>
                                        <p:attrNameLst>
                                          <p:attrName>style.visibility</p:attrName>
                                        </p:attrNameLst>
                                      </p:cBhvr>
                                      <p:to>
                                        <p:strVal val="visible"/>
                                      </p:to>
                                    </p:set>
                                    <p:anim calcmode="lin" valueType="num">
                                      <p:cBhvr additive="base">
                                        <p:cTn id="60" dur="2000" fill="hold"/>
                                        <p:tgtEl>
                                          <p:spTgt spid="70678"/>
                                        </p:tgtEl>
                                        <p:attrNameLst>
                                          <p:attrName>ppt_x</p:attrName>
                                        </p:attrNameLst>
                                      </p:cBhvr>
                                      <p:tavLst>
                                        <p:tav tm="0">
                                          <p:val>
                                            <p:strVal val="0-#ppt_w/2"/>
                                          </p:val>
                                        </p:tav>
                                        <p:tav tm="100000">
                                          <p:val>
                                            <p:strVal val="#ppt_x"/>
                                          </p:val>
                                        </p:tav>
                                      </p:tavLst>
                                    </p:anim>
                                    <p:anim calcmode="lin" valueType="num">
                                      <p:cBhvr additive="base">
                                        <p:cTn id="61" dur="2000" fill="hold"/>
                                        <p:tgtEl>
                                          <p:spTgt spid="70678"/>
                                        </p:tgtEl>
                                        <p:attrNameLst>
                                          <p:attrName>ppt_y</p:attrName>
                                        </p:attrNameLst>
                                      </p:cBhvr>
                                      <p:tavLst>
                                        <p:tav tm="0">
                                          <p:val>
                                            <p:strVal val="0-#ppt_h/2"/>
                                          </p:val>
                                        </p:tav>
                                        <p:tav tm="100000">
                                          <p:val>
                                            <p:strVal val="#ppt_y"/>
                                          </p:val>
                                        </p:tav>
                                      </p:tavLst>
                                    </p:anim>
                                  </p:childTnLst>
                                </p:cTn>
                              </p:par>
                            </p:childTnLst>
                          </p:cTn>
                        </p:par>
                        <p:par>
                          <p:cTn id="62" fill="hold" nodeType="afterGroup">
                            <p:stCondLst>
                              <p:cond delay="2000"/>
                            </p:stCondLst>
                            <p:childTnLst>
                              <p:par>
                                <p:cTn id="63" presetID="55" presetClass="entr" presetSubtype="0" fill="hold" nodeType="afterEffect">
                                  <p:stCondLst>
                                    <p:cond delay="0"/>
                                  </p:stCondLst>
                                  <p:childTnLst>
                                    <p:set>
                                      <p:cBhvr>
                                        <p:cTn id="64" dur="1" fill="hold">
                                          <p:stCondLst>
                                            <p:cond delay="0"/>
                                          </p:stCondLst>
                                        </p:cTn>
                                        <p:tgtEl>
                                          <p:spTgt spid="70684"/>
                                        </p:tgtEl>
                                        <p:attrNameLst>
                                          <p:attrName>style.visibility</p:attrName>
                                        </p:attrNameLst>
                                      </p:cBhvr>
                                      <p:to>
                                        <p:strVal val="visible"/>
                                      </p:to>
                                    </p:set>
                                    <p:anim calcmode="lin" valueType="num">
                                      <p:cBhvr>
                                        <p:cTn id="65" dur="1000" fill="hold"/>
                                        <p:tgtEl>
                                          <p:spTgt spid="70684"/>
                                        </p:tgtEl>
                                        <p:attrNameLst>
                                          <p:attrName>ppt_w</p:attrName>
                                        </p:attrNameLst>
                                      </p:cBhvr>
                                      <p:tavLst>
                                        <p:tav tm="0">
                                          <p:val>
                                            <p:strVal val="#ppt_w*0.70"/>
                                          </p:val>
                                        </p:tav>
                                        <p:tav tm="100000">
                                          <p:val>
                                            <p:strVal val="#ppt_w"/>
                                          </p:val>
                                        </p:tav>
                                      </p:tavLst>
                                    </p:anim>
                                    <p:anim calcmode="lin" valueType="num">
                                      <p:cBhvr>
                                        <p:cTn id="66" dur="1000" fill="hold"/>
                                        <p:tgtEl>
                                          <p:spTgt spid="70684"/>
                                        </p:tgtEl>
                                        <p:attrNameLst>
                                          <p:attrName>ppt_h</p:attrName>
                                        </p:attrNameLst>
                                      </p:cBhvr>
                                      <p:tavLst>
                                        <p:tav tm="0">
                                          <p:val>
                                            <p:strVal val="#ppt_h"/>
                                          </p:val>
                                        </p:tav>
                                        <p:tav tm="100000">
                                          <p:val>
                                            <p:strVal val="#ppt_h"/>
                                          </p:val>
                                        </p:tav>
                                      </p:tavLst>
                                    </p:anim>
                                    <p:animEffect transition="in" filter="fade">
                                      <p:cBhvr>
                                        <p:cTn id="67" dur="1000"/>
                                        <p:tgtEl>
                                          <p:spTgt spid="70684"/>
                                        </p:tgtEl>
                                      </p:cBhvr>
                                    </p:animEffect>
                                  </p:childTnLst>
                                </p:cTn>
                              </p:par>
                            </p:childTnLst>
                          </p:cTn>
                        </p:par>
                        <p:par>
                          <p:cTn id="68" fill="hold" nodeType="afterGroup">
                            <p:stCondLst>
                              <p:cond delay="3000"/>
                            </p:stCondLst>
                            <p:childTnLst>
                              <p:par>
                                <p:cTn id="69" presetID="10" presetClass="exit" presetSubtype="0" fill="hold" nodeType="afterEffect">
                                  <p:stCondLst>
                                    <p:cond delay="0"/>
                                  </p:stCondLst>
                                  <p:childTnLst>
                                    <p:animEffect transition="out" filter="fade">
                                      <p:cBhvr>
                                        <p:cTn id="70" dur="2000"/>
                                        <p:tgtEl>
                                          <p:spTgt spid="70684"/>
                                        </p:tgtEl>
                                      </p:cBhvr>
                                    </p:animEffect>
                                    <p:set>
                                      <p:cBhvr>
                                        <p:cTn id="71" dur="1" fill="hold">
                                          <p:stCondLst>
                                            <p:cond delay="1999"/>
                                          </p:stCondLst>
                                        </p:cTn>
                                        <p:tgtEl>
                                          <p:spTgt spid="70684"/>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70679"/>
                                        </p:tgtEl>
                                        <p:attrNameLst>
                                          <p:attrName>style.visibility</p:attrName>
                                        </p:attrNameLst>
                                      </p:cBhvr>
                                      <p:to>
                                        <p:strVal val="visible"/>
                                      </p:to>
                                    </p:set>
                                  </p:childTnLst>
                                </p:cTn>
                              </p:par>
                            </p:childTnLst>
                          </p:cTn>
                        </p:par>
                        <p:par>
                          <p:cTn id="74" fill="hold" nodeType="afterGroup">
                            <p:stCondLst>
                              <p:cond delay="5000"/>
                            </p:stCondLst>
                            <p:childTnLst>
                              <p:par>
                                <p:cTn id="75" presetID="1" presetClass="exit" presetSubtype="0" fill="hold" nodeType="afterEffect">
                                  <p:stCondLst>
                                    <p:cond delay="0"/>
                                  </p:stCondLst>
                                  <p:childTnLst>
                                    <p:set>
                                      <p:cBhvr>
                                        <p:cTn id="76" dur="1" fill="hold">
                                          <p:stCondLst>
                                            <p:cond delay="0"/>
                                          </p:stCondLst>
                                        </p:cTn>
                                        <p:tgtEl>
                                          <p:spTgt spid="70679"/>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70678"/>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7067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70683"/>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xit" presetSubtype="3" fill="hold" nodeType="clickEffect">
                                  <p:stCondLst>
                                    <p:cond delay="0"/>
                                  </p:stCondLst>
                                  <p:childTnLst>
                                    <p:anim calcmode="lin" valueType="num">
                                      <p:cBhvr additive="base">
                                        <p:cTn id="86" dur="5000"/>
                                        <p:tgtEl>
                                          <p:spTgt spid="70683"/>
                                        </p:tgtEl>
                                        <p:attrNameLst>
                                          <p:attrName>ppt_x</p:attrName>
                                        </p:attrNameLst>
                                      </p:cBhvr>
                                      <p:tavLst>
                                        <p:tav tm="0">
                                          <p:val>
                                            <p:strVal val="ppt_x"/>
                                          </p:val>
                                        </p:tav>
                                        <p:tav tm="100000">
                                          <p:val>
                                            <p:strVal val="1+ppt_w/2"/>
                                          </p:val>
                                        </p:tav>
                                      </p:tavLst>
                                    </p:anim>
                                    <p:anim calcmode="lin" valueType="num">
                                      <p:cBhvr additive="base">
                                        <p:cTn id="87" dur="5000"/>
                                        <p:tgtEl>
                                          <p:spTgt spid="70683"/>
                                        </p:tgtEl>
                                        <p:attrNameLst>
                                          <p:attrName>ppt_y</p:attrName>
                                        </p:attrNameLst>
                                      </p:cBhvr>
                                      <p:tavLst>
                                        <p:tav tm="0">
                                          <p:val>
                                            <p:strVal val="ppt_y"/>
                                          </p:val>
                                        </p:tav>
                                        <p:tav tm="100000">
                                          <p:val>
                                            <p:strVal val="0-ppt_h/2"/>
                                          </p:val>
                                        </p:tav>
                                      </p:tavLst>
                                    </p:anim>
                                    <p:set>
                                      <p:cBhvr>
                                        <p:cTn id="88" dur="1" fill="hold">
                                          <p:stCondLst>
                                            <p:cond delay="4999"/>
                                          </p:stCondLst>
                                        </p:cTn>
                                        <p:tgtEl>
                                          <p:spTgt spid="70683"/>
                                        </p:tgtEl>
                                        <p:attrNameLst>
                                          <p:attrName>style.visibility</p:attrName>
                                        </p:attrNameLst>
                                      </p:cBhvr>
                                      <p:to>
                                        <p:strVal val="hidden"/>
                                      </p:to>
                                    </p:set>
                                  </p:childTnLst>
                                </p:cTn>
                              </p:par>
                              <p:par>
                                <p:cTn id="89" presetID="8" presetClass="emph" presetSubtype="0" repeatCount="indefinite" fill="hold" nodeType="withEffect">
                                  <p:stCondLst>
                                    <p:cond delay="0"/>
                                  </p:stCondLst>
                                  <p:childTnLst>
                                    <p:animRot by="21600000">
                                      <p:cBhvr>
                                        <p:cTn id="90" dur="2000" fill="hold"/>
                                        <p:tgtEl>
                                          <p:spTgt spid="706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8" grpId="0" animBg="1"/>
      <p:bldP spid="70668" grpId="1" animBg="1"/>
      <p:bldP spid="70669" grpId="0" animBg="1"/>
      <p:bldP spid="70669" grpId="1" animBg="1"/>
      <p:bldP spid="70670" grpId="0" animBg="1"/>
      <p:bldP spid="70670" grpId="1" animBg="1"/>
      <p:bldP spid="70671" grpId="0" animBg="1"/>
      <p:bldP spid="70671" grpId="1" animBg="1"/>
      <p:bldP spid="70672" grpId="0" animBg="1"/>
      <p:bldP spid="70672" grpId="1" animBg="1"/>
      <p:bldP spid="70678" grpId="0" animBg="1"/>
      <p:bldP spid="7067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altLang="en-US" dirty="0" err="1"/>
              <a:t>Eine</a:t>
            </a:r>
            <a:r>
              <a:rPr lang="en-US" altLang="en-US" dirty="0"/>
              <a:t> </a:t>
            </a:r>
            <a:r>
              <a:rPr lang="en-US" altLang="en-US" dirty="0" err="1"/>
              <a:t>Molekülwolke</a:t>
            </a:r>
            <a:r>
              <a:rPr lang="en-US" altLang="en-US" dirty="0"/>
              <a:t> </a:t>
            </a:r>
            <a:r>
              <a:rPr lang="en-US" altLang="en-US" dirty="0" err="1"/>
              <a:t>kollabiert</a:t>
            </a:r>
            <a:endParaRPr lang="en-US" altLang="en-US" dirty="0"/>
          </a:p>
        </p:txBody>
      </p:sp>
      <p:sp>
        <p:nvSpPr>
          <p:cNvPr id="22531" name="Rectangle 3"/>
          <p:cNvSpPr>
            <a:spLocks noGrp="1" noChangeArrowheads="1"/>
          </p:cNvSpPr>
          <p:nvPr>
            <p:ph type="body" idx="4294967295"/>
          </p:nvPr>
        </p:nvSpPr>
        <p:spPr>
          <a:xfrm>
            <a:off x="3505200" y="1828800"/>
            <a:ext cx="8686800" cy="4267200"/>
          </a:xfrm>
        </p:spPr>
        <p:txBody>
          <a:bodyPr/>
          <a:lstStyle/>
          <a:p>
            <a:pPr>
              <a:buFontTx/>
              <a:buNone/>
            </a:pPr>
            <a:endParaRPr lang="en-US" altLang="en-US" dirty="0">
              <a:cs typeface="Times New Roman" panose="02020603050405020304" pitchFamily="18" charset="0"/>
            </a:endParaRPr>
          </a:p>
          <a:p>
            <a:pPr lvl="1">
              <a:buFontTx/>
              <a:buNone/>
            </a:pPr>
            <a:endParaRPr lang="en-US" altLang="en-US" dirty="0">
              <a:cs typeface="Times New Roman" panose="02020603050405020304" pitchFamily="18" charset="0"/>
            </a:endParaRPr>
          </a:p>
        </p:txBody>
      </p:sp>
      <p:sp>
        <p:nvSpPr>
          <p:cNvPr id="22532" name="Oval 4"/>
          <p:cNvSpPr>
            <a:spLocks noChangeAspect="1" noChangeArrowheads="1"/>
          </p:cNvSpPr>
          <p:nvPr/>
        </p:nvSpPr>
        <p:spPr bwMode="auto">
          <a:xfrm rot="5400000">
            <a:off x="3643314" y="1585914"/>
            <a:ext cx="5119687" cy="51196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a:p>
        </p:txBody>
      </p:sp>
      <p:sp>
        <p:nvSpPr>
          <p:cNvPr id="5" name="Ellipse 4"/>
          <p:cNvSpPr/>
          <p:nvPr/>
        </p:nvSpPr>
        <p:spPr>
          <a:xfrm>
            <a:off x="5150937" y="3139283"/>
            <a:ext cx="2105025" cy="2105025"/>
          </a:xfrm>
          <a:prstGeom prst="ellipse">
            <a:avLst/>
          </a:prstGeom>
          <a:gradFill flip="none" rotWithShape="1">
            <a:gsLst>
              <a:gs pos="0">
                <a:srgbClr val="FF0000"/>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33" name="Group 5"/>
          <p:cNvGrpSpPr>
            <a:grpSpLocks/>
          </p:cNvGrpSpPr>
          <p:nvPr/>
        </p:nvGrpSpPr>
        <p:grpSpPr bwMode="auto">
          <a:xfrm>
            <a:off x="5534025" y="2984502"/>
            <a:ext cx="981075" cy="1511301"/>
            <a:chOff x="2574" y="1880"/>
            <a:chExt cx="618" cy="952"/>
          </a:xfrm>
        </p:grpSpPr>
        <p:grpSp>
          <p:nvGrpSpPr>
            <p:cNvPr id="22534" name="Group 6"/>
            <p:cNvGrpSpPr>
              <a:grpSpLocks/>
            </p:cNvGrpSpPr>
            <p:nvPr/>
          </p:nvGrpSpPr>
          <p:grpSpPr bwMode="auto">
            <a:xfrm>
              <a:off x="2760" y="2400"/>
              <a:ext cx="432" cy="432"/>
              <a:chOff x="2760" y="2304"/>
              <a:chExt cx="432" cy="432"/>
            </a:xfrm>
          </p:grpSpPr>
          <p:sp>
            <p:nvSpPr>
              <p:cNvPr id="22535" name="Line 7"/>
              <p:cNvSpPr>
                <a:spLocks noChangeShapeType="1"/>
              </p:cNvSpPr>
              <p:nvPr/>
            </p:nvSpPr>
            <p:spPr bwMode="auto">
              <a:xfrm rot="5400000">
                <a:off x="2760" y="2352"/>
                <a:ext cx="432" cy="336"/>
              </a:xfrm>
              <a:prstGeom prst="line">
                <a:avLst/>
              </a:prstGeom>
              <a:noFill/>
              <a:ln w="9525">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a:off x="2760" y="2352"/>
                <a:ext cx="432" cy="336"/>
              </a:xfrm>
              <a:prstGeom prst="line">
                <a:avLst/>
              </a:prstGeom>
              <a:noFill/>
              <a:ln w="9525">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7" name="Text Box 9"/>
            <p:cNvSpPr txBox="1">
              <a:spLocks noChangeArrowheads="1"/>
            </p:cNvSpPr>
            <p:nvPr/>
          </p:nvSpPr>
          <p:spPr bwMode="auto">
            <a:xfrm rot="18360791">
              <a:off x="2293" y="2161"/>
              <a:ext cx="85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rgbClr val="FF6600"/>
                  </a:solidFill>
                </a:rPr>
                <a:t>Druck</a:t>
              </a:r>
              <a:r>
                <a:rPr lang="en-US" altLang="en-US" sz="2400" dirty="0">
                  <a:solidFill>
                    <a:srgbClr val="FF6600"/>
                  </a:solidFill>
                </a:rPr>
                <a:t> ~ T</a:t>
              </a:r>
            </a:p>
          </p:txBody>
        </p:sp>
      </p:grpSp>
      <p:grpSp>
        <p:nvGrpSpPr>
          <p:cNvPr id="22538" name="Group 10"/>
          <p:cNvGrpSpPr>
            <a:grpSpLocks/>
          </p:cNvGrpSpPr>
          <p:nvPr/>
        </p:nvGrpSpPr>
        <p:grpSpPr bwMode="auto">
          <a:xfrm>
            <a:off x="3886200" y="1674813"/>
            <a:ext cx="4791075" cy="4951412"/>
            <a:chOff x="1488" y="1055"/>
            <a:chExt cx="3018" cy="3119"/>
          </a:xfrm>
        </p:grpSpPr>
        <p:sp>
          <p:nvSpPr>
            <p:cNvPr id="22539" name="Line 11"/>
            <p:cNvSpPr>
              <a:spLocks noChangeShapeType="1"/>
            </p:cNvSpPr>
            <p:nvPr/>
          </p:nvSpPr>
          <p:spPr bwMode="auto">
            <a:xfrm rot="16200000" flipH="1">
              <a:off x="2581" y="1401"/>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3725" y="2640"/>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rot="10800000" flipH="1">
              <a:off x="1488" y="2639"/>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rot="5400000" flipH="1">
              <a:off x="2581" y="3829"/>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Text Box 15"/>
            <p:cNvSpPr txBox="1">
              <a:spLocks noChangeArrowheads="1"/>
            </p:cNvSpPr>
            <p:nvPr/>
          </p:nvSpPr>
          <p:spPr bwMode="auto">
            <a:xfrm>
              <a:off x="3162" y="2390"/>
              <a:ext cx="134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Gravitation ~ M/R</a:t>
              </a:r>
              <a:r>
                <a:rPr lang="en-US" altLang="en-US" sz="2000" baseline="30000" dirty="0"/>
                <a:t>2</a:t>
              </a:r>
              <a:endParaRPr lang="en-US" altLang="en-US" sz="2000" dirty="0"/>
            </a:p>
          </p:txBody>
        </p:sp>
      </p:grpSp>
      <p:grpSp>
        <p:nvGrpSpPr>
          <p:cNvPr id="4" name="Gruppieren 3"/>
          <p:cNvGrpSpPr/>
          <p:nvPr/>
        </p:nvGrpSpPr>
        <p:grpSpPr>
          <a:xfrm>
            <a:off x="1023937" y="1585914"/>
            <a:ext cx="9415463" cy="4273613"/>
            <a:chOff x="1023937" y="1585914"/>
            <a:chExt cx="9415463" cy="4273613"/>
          </a:xfrm>
        </p:grpSpPr>
        <p:sp>
          <p:nvSpPr>
            <p:cNvPr id="2" name="Wolke 1"/>
            <p:cNvSpPr/>
            <p:nvPr/>
          </p:nvSpPr>
          <p:spPr>
            <a:xfrm>
              <a:off x="8982075" y="1895475"/>
              <a:ext cx="1457325" cy="15144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olke 16"/>
            <p:cNvSpPr/>
            <p:nvPr/>
          </p:nvSpPr>
          <p:spPr>
            <a:xfrm>
              <a:off x="1050134" y="1585914"/>
              <a:ext cx="1207292" cy="13001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olke 17"/>
            <p:cNvSpPr/>
            <p:nvPr/>
          </p:nvSpPr>
          <p:spPr>
            <a:xfrm>
              <a:off x="1023937" y="3600451"/>
              <a:ext cx="2014538" cy="22590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feil nach rechts 2"/>
            <p:cNvSpPr/>
            <p:nvPr/>
          </p:nvSpPr>
          <p:spPr>
            <a:xfrm rot="1433591">
              <a:off x="2248129" y="2539487"/>
              <a:ext cx="1647366" cy="30264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feil nach rechts 19"/>
            <p:cNvSpPr/>
            <p:nvPr/>
          </p:nvSpPr>
          <p:spPr>
            <a:xfrm rot="436271">
              <a:off x="3144006" y="4761218"/>
              <a:ext cx="570044" cy="28218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feil nach rechts 20"/>
            <p:cNvSpPr/>
            <p:nvPr/>
          </p:nvSpPr>
          <p:spPr>
            <a:xfrm rot="9606255">
              <a:off x="8580237" y="2924779"/>
              <a:ext cx="404056" cy="3122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4794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500" fill="hold"/>
                                        <p:tgtEl>
                                          <p:spTgt spid="22532"/>
                                        </p:tgtEl>
                                        <p:attrNameLst>
                                          <p:attrName>ppt_w</p:attrName>
                                        </p:attrNameLst>
                                      </p:cBhvr>
                                      <p:tavLst>
                                        <p:tav tm="0">
                                          <p:val>
                                            <p:strVal val="4*#ppt_w"/>
                                          </p:val>
                                        </p:tav>
                                        <p:tav tm="100000">
                                          <p:val>
                                            <p:strVal val="#ppt_w"/>
                                          </p:val>
                                        </p:tav>
                                      </p:tavLst>
                                    </p:anim>
                                    <p:anim calcmode="lin" valueType="num">
                                      <p:cBhvr>
                                        <p:cTn id="8" dur="500" fill="hold"/>
                                        <p:tgtEl>
                                          <p:spTgt spid="22532"/>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2538"/>
                                        </p:tgtEl>
                                        <p:attrNameLst>
                                          <p:attrName>style.visibility</p:attrName>
                                        </p:attrNameLst>
                                      </p:cBhvr>
                                      <p:to>
                                        <p:strVal val="visible"/>
                                      </p:to>
                                    </p:set>
                                    <p:anim calcmode="lin" valueType="num">
                                      <p:cBhvr>
                                        <p:cTn id="13" dur="500" fill="hold"/>
                                        <p:tgtEl>
                                          <p:spTgt spid="22538"/>
                                        </p:tgtEl>
                                        <p:attrNameLst>
                                          <p:attrName>ppt_w</p:attrName>
                                        </p:attrNameLst>
                                      </p:cBhvr>
                                      <p:tavLst>
                                        <p:tav tm="0">
                                          <p:val>
                                            <p:strVal val="4*#ppt_w"/>
                                          </p:val>
                                        </p:tav>
                                        <p:tav tm="100000">
                                          <p:val>
                                            <p:strVal val="#ppt_w"/>
                                          </p:val>
                                        </p:tav>
                                      </p:tavLst>
                                    </p:anim>
                                    <p:anim calcmode="lin" valueType="num">
                                      <p:cBhvr>
                                        <p:cTn id="14" dur="500" fill="hold"/>
                                        <p:tgtEl>
                                          <p:spTgt spid="22538"/>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22533"/>
                                        </p:tgtEl>
                                        <p:attrNameLst>
                                          <p:attrName>style.visibility</p:attrName>
                                        </p:attrNameLst>
                                      </p:cBhvr>
                                      <p:to>
                                        <p:strVal val="visible"/>
                                      </p:to>
                                    </p:set>
                                    <p:anim calcmode="lin" valueType="num">
                                      <p:cBhvr>
                                        <p:cTn id="19" dur="500" fill="hold"/>
                                        <p:tgtEl>
                                          <p:spTgt spid="22533"/>
                                        </p:tgtEl>
                                        <p:attrNameLst>
                                          <p:attrName>ppt_w</p:attrName>
                                        </p:attrNameLst>
                                      </p:cBhvr>
                                      <p:tavLst>
                                        <p:tav tm="0">
                                          <p:val>
                                            <p:fltVal val="0"/>
                                          </p:val>
                                        </p:tav>
                                        <p:tav tm="100000">
                                          <p:val>
                                            <p:strVal val="#ppt_w"/>
                                          </p:val>
                                        </p:tav>
                                      </p:tavLst>
                                    </p:anim>
                                    <p:anim calcmode="lin" valueType="num">
                                      <p:cBhvr>
                                        <p:cTn id="20" dur="500" fill="hold"/>
                                        <p:tgtEl>
                                          <p:spTgt spid="22533"/>
                                        </p:tgtEl>
                                        <p:attrNameLst>
                                          <p:attrName>ppt_h</p:attrName>
                                        </p:attrNameLst>
                                      </p:cBhvr>
                                      <p:tavLst>
                                        <p:tav tm="0">
                                          <p:val>
                                            <p:fltVal val="0"/>
                                          </p:val>
                                        </p:tav>
                                        <p:tav tm="100000">
                                          <p:val>
                                            <p:strVal val="#ppt_h"/>
                                          </p:val>
                                        </p:tav>
                                      </p:tavLst>
                                    </p:anim>
                                    <p:anim calcmode="lin" valueType="num">
                                      <p:cBhvr>
                                        <p:cTn id="21" dur="500" fill="hold"/>
                                        <p:tgtEl>
                                          <p:spTgt spid="22533"/>
                                        </p:tgtEl>
                                        <p:attrNameLst>
                                          <p:attrName>ppt_x</p:attrName>
                                        </p:attrNameLst>
                                      </p:cBhvr>
                                      <p:tavLst>
                                        <p:tav tm="0">
                                          <p:val>
                                            <p:fltVal val="0.5"/>
                                          </p:val>
                                        </p:tav>
                                        <p:tav tm="100000">
                                          <p:val>
                                            <p:strVal val="#ppt_x"/>
                                          </p:val>
                                        </p:tav>
                                      </p:tavLst>
                                    </p:anim>
                                    <p:anim calcmode="lin" valueType="num">
                                      <p:cBhvr>
                                        <p:cTn id="22" dur="500" fill="hold"/>
                                        <p:tgtEl>
                                          <p:spTgt spid="22533"/>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grpId="1" nodeType="clickEffect">
                                  <p:stCondLst>
                                    <p:cond delay="0"/>
                                  </p:stCondLst>
                                  <p:childTnLst>
                                    <p:animScale>
                                      <p:cBhvr>
                                        <p:cTn id="34" dur="5000" fill="hold"/>
                                        <p:tgtEl>
                                          <p:spTgt spid="22532"/>
                                        </p:tgtEl>
                                      </p:cBhvr>
                                      <p:by x="50000" y="5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2" grpId="1"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ern mit 5 Zacken 1"/>
          <p:cNvSpPr/>
          <p:nvPr/>
        </p:nvSpPr>
        <p:spPr>
          <a:xfrm>
            <a:off x="5757861" y="3819525"/>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3"/>
          <p:cNvSpPr>
            <a:spLocks noGrp="1"/>
          </p:cNvSpPr>
          <p:nvPr>
            <p:ph type="title"/>
          </p:nvPr>
        </p:nvSpPr>
        <p:spPr/>
        <p:txBody>
          <a:bodyPr>
            <a:normAutofit/>
          </a:bodyPr>
          <a:lstStyle/>
          <a:p>
            <a:r>
              <a:rPr lang="en-US" altLang="en-US" b="1" dirty="0" err="1">
                <a:solidFill>
                  <a:srgbClr val="C00000"/>
                </a:solidFill>
                <a:effectLst>
                  <a:outerShdw blurRad="38100" dist="38100" dir="2700000" algn="tl">
                    <a:schemeClr val="tx1">
                      <a:lumMod val="50000"/>
                      <a:lumOff val="50000"/>
                      <a:alpha val="43000"/>
                    </a:schemeClr>
                  </a:outerShdw>
                </a:effectLst>
              </a:rPr>
              <a:t>Eine</a:t>
            </a:r>
            <a:r>
              <a:rPr lang="en-US" altLang="en-US" b="1" dirty="0">
                <a:solidFill>
                  <a:srgbClr val="C00000"/>
                </a:solidFill>
                <a:effectLst>
                  <a:outerShdw blurRad="38100" dist="38100" dir="2700000" algn="tl">
                    <a:schemeClr val="tx1">
                      <a:lumMod val="50000"/>
                      <a:lumOff val="50000"/>
                      <a:alpha val="43000"/>
                    </a:schemeClr>
                  </a:outerShdw>
                </a:effectLst>
              </a:rPr>
              <a:t> </a:t>
            </a:r>
            <a:r>
              <a:rPr lang="en-US" altLang="en-US" b="1" dirty="0" err="1">
                <a:solidFill>
                  <a:srgbClr val="C00000"/>
                </a:solidFill>
                <a:effectLst>
                  <a:outerShdw blurRad="38100" dist="38100" dir="2700000" algn="tl">
                    <a:schemeClr val="tx1">
                      <a:lumMod val="50000"/>
                      <a:lumOff val="50000"/>
                      <a:alpha val="43000"/>
                    </a:schemeClr>
                  </a:outerShdw>
                </a:effectLst>
              </a:rPr>
              <a:t>Molekülwolke</a:t>
            </a:r>
            <a:r>
              <a:rPr lang="en-US" altLang="en-US" b="1" dirty="0">
                <a:solidFill>
                  <a:srgbClr val="C00000"/>
                </a:solidFill>
                <a:effectLst>
                  <a:outerShdw blurRad="38100" dist="38100" dir="2700000" algn="tl">
                    <a:schemeClr val="tx1">
                      <a:lumMod val="50000"/>
                      <a:lumOff val="50000"/>
                      <a:alpha val="43000"/>
                    </a:schemeClr>
                  </a:outerShdw>
                </a:effectLst>
              </a:rPr>
              <a:t> </a:t>
            </a:r>
            <a:r>
              <a:rPr lang="en-US" altLang="en-US" b="1" dirty="0" err="1">
                <a:solidFill>
                  <a:srgbClr val="C00000"/>
                </a:solidFill>
                <a:effectLst>
                  <a:outerShdw blurRad="38100" dist="38100" dir="2700000" algn="tl">
                    <a:schemeClr val="tx1">
                      <a:lumMod val="50000"/>
                      <a:lumOff val="50000"/>
                      <a:alpha val="43000"/>
                    </a:schemeClr>
                  </a:outerShdw>
                </a:effectLst>
              </a:rPr>
              <a:t>kollabiert</a:t>
            </a:r>
            <a:endParaRPr lang="en-US" b="1" dirty="0">
              <a:solidFill>
                <a:srgbClr val="C00000"/>
              </a:solidFill>
              <a:effectLst>
                <a:outerShdw blurRad="38100" dist="38100" dir="2700000" algn="tl">
                  <a:schemeClr val="tx1">
                    <a:lumMod val="50000"/>
                    <a:lumOff val="50000"/>
                    <a:alpha val="43000"/>
                  </a:schemeClr>
                </a:outerShdw>
              </a:effectLst>
            </a:endParaRPr>
          </a:p>
        </p:txBody>
      </p:sp>
      <p:sp>
        <p:nvSpPr>
          <p:cNvPr id="5" name="Oval 4"/>
          <p:cNvSpPr>
            <a:spLocks noChangeAspect="1" noChangeArrowheads="1"/>
          </p:cNvSpPr>
          <p:nvPr/>
        </p:nvSpPr>
        <p:spPr bwMode="auto">
          <a:xfrm rot="5400000">
            <a:off x="347664" y="245745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sz="2400" dirty="0"/>
              <a:t>Gravitation=</a:t>
            </a:r>
            <a:r>
              <a:rPr lang="en-US" altLang="en-US" sz="2400" dirty="0" err="1"/>
              <a:t>Druck</a:t>
            </a:r>
            <a:endParaRPr lang="en-US" altLang="en-US" sz="2400" dirty="0"/>
          </a:p>
          <a:p>
            <a:pPr algn="ctr"/>
            <a:endParaRPr lang="en-US" altLang="en-US" sz="2400" dirty="0"/>
          </a:p>
          <a:p>
            <a:pPr algn="ctr"/>
            <a:r>
              <a:rPr lang="en-US" altLang="en-US" sz="2400" dirty="0" err="1"/>
              <a:t>stabil</a:t>
            </a:r>
            <a:endParaRPr lang="en-US" altLang="en-US" sz="2400" dirty="0"/>
          </a:p>
        </p:txBody>
      </p:sp>
      <p:sp>
        <p:nvSpPr>
          <p:cNvPr id="6" name="Oval 4"/>
          <p:cNvSpPr>
            <a:spLocks noChangeAspect="1" noChangeArrowheads="1"/>
          </p:cNvSpPr>
          <p:nvPr/>
        </p:nvSpPr>
        <p:spPr bwMode="auto">
          <a:xfrm rot="5400000">
            <a:off x="4395787" y="245745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sz="2400" dirty="0"/>
              <a:t>Gravitation&gt;</a:t>
            </a:r>
            <a:r>
              <a:rPr lang="en-US" altLang="en-US" sz="2400" dirty="0" err="1"/>
              <a:t>Druck</a:t>
            </a:r>
            <a:endParaRPr lang="en-US" altLang="en-US" sz="2400" dirty="0"/>
          </a:p>
          <a:p>
            <a:pPr algn="ctr"/>
            <a:endParaRPr lang="en-US" altLang="en-US" sz="2400" dirty="0"/>
          </a:p>
          <a:p>
            <a:pPr algn="ctr"/>
            <a:r>
              <a:rPr lang="en-US" altLang="en-US" sz="2400" dirty="0" err="1"/>
              <a:t>kollabiert</a:t>
            </a:r>
            <a:endParaRPr lang="en-US" altLang="en-US" sz="2400" dirty="0"/>
          </a:p>
        </p:txBody>
      </p:sp>
      <p:sp>
        <p:nvSpPr>
          <p:cNvPr id="7" name="Oval 4"/>
          <p:cNvSpPr>
            <a:spLocks noChangeAspect="1" noChangeArrowheads="1"/>
          </p:cNvSpPr>
          <p:nvPr/>
        </p:nvSpPr>
        <p:spPr bwMode="auto">
          <a:xfrm rot="5400000">
            <a:off x="8443910" y="245745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sz="2400" dirty="0"/>
              <a:t>Gravitation&lt;</a:t>
            </a:r>
            <a:r>
              <a:rPr lang="en-US" altLang="en-US" sz="2400" dirty="0" err="1"/>
              <a:t>Druck</a:t>
            </a:r>
            <a:endParaRPr lang="en-US" altLang="en-US" sz="2400" dirty="0"/>
          </a:p>
          <a:p>
            <a:pPr algn="ctr"/>
            <a:endParaRPr lang="en-US" altLang="en-US" sz="2400" dirty="0"/>
          </a:p>
          <a:p>
            <a:pPr algn="ctr"/>
            <a:r>
              <a:rPr lang="en-US" altLang="en-US" sz="2400" dirty="0" err="1"/>
              <a:t>zerstreut</a:t>
            </a:r>
            <a:endParaRPr lang="en-US" altLang="en-US" sz="2400" dirty="0"/>
          </a:p>
        </p:txBody>
      </p:sp>
    </p:spTree>
    <p:extLst>
      <p:ext uri="{BB962C8B-B14F-4D97-AF65-F5344CB8AC3E}">
        <p14:creationId xmlns:p14="http://schemas.microsoft.com/office/powerpoint/2010/main" val="23697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0" fill="hold"/>
                                        <p:tgtEl>
                                          <p:spTgt spid="6"/>
                                        </p:tgtEl>
                                      </p:cBhvr>
                                      <p:by x="25000" y="25000"/>
                                    </p:animScale>
                                  </p:childTnLst>
                                </p:cTn>
                              </p:par>
                              <p:par>
                                <p:cTn id="7" presetID="24" presetClass="emph" presetSubtype="0" fill="hold" grpId="1" nodeType="withEffect">
                                  <p:stCondLst>
                                    <p:cond delay="0"/>
                                  </p:stCondLst>
                                  <p:childTnLst>
                                    <p:animClr clrSpc="hsl" dir="cw">
                                      <p:cBhvr override="childStyle">
                                        <p:cTn id="8" dur="3000" fill="hold"/>
                                        <p:tgtEl>
                                          <p:spTgt spid="6"/>
                                        </p:tgtEl>
                                        <p:attrNameLst>
                                          <p:attrName>style.color</p:attrName>
                                        </p:attrNameLst>
                                      </p:cBhvr>
                                      <p:by>
                                        <p:hsl h="0" s="-12549" l="-25098"/>
                                      </p:by>
                                    </p:animClr>
                                    <p:animClr clrSpc="hsl" dir="cw">
                                      <p:cBhvr>
                                        <p:cTn id="9" dur="3000" fill="hold"/>
                                        <p:tgtEl>
                                          <p:spTgt spid="6"/>
                                        </p:tgtEl>
                                        <p:attrNameLst>
                                          <p:attrName>fillcolor</p:attrName>
                                        </p:attrNameLst>
                                      </p:cBhvr>
                                      <p:by>
                                        <p:hsl h="0" s="-12549" l="-25098"/>
                                      </p:by>
                                    </p:animClr>
                                    <p:animClr clrSpc="hsl" dir="cw">
                                      <p:cBhvr>
                                        <p:cTn id="10" dur="3000" fill="hold"/>
                                        <p:tgtEl>
                                          <p:spTgt spid="6"/>
                                        </p:tgtEl>
                                        <p:attrNameLst>
                                          <p:attrName>stroke.color</p:attrName>
                                        </p:attrNameLst>
                                      </p:cBhvr>
                                      <p:by>
                                        <p:hsl h="0" s="-12549" l="-25098"/>
                                      </p:by>
                                    </p:animClr>
                                    <p:set>
                                      <p:cBhvr>
                                        <p:cTn id="11" dur="3000" fill="hold"/>
                                        <p:tgtEl>
                                          <p:spTgt spid="6"/>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2" nodeType="clickEffect">
                                  <p:stCondLst>
                                    <p:cond delay="0"/>
                                  </p:st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remove" grpId="0" nodeType="clickEffect">
                                  <p:stCondLst>
                                    <p:cond delay="0"/>
                                  </p:stCondLst>
                                  <p:childTnLst>
                                    <p:animScale>
                                      <p:cBhvr>
                                        <p:cTn id="20" dur="5000" fill="hold"/>
                                        <p:tgtEl>
                                          <p:spTgt spid="7"/>
                                        </p:tgtEl>
                                      </p:cBhvr>
                                      <p:by x="400000" y="400000"/>
                                    </p:animScale>
                                  </p:childTnLst>
                                </p:cTn>
                              </p:par>
                              <p:par>
                                <p:cTn id="21" presetID="10" presetClass="exit" presetSubtype="0" fill="hold" grpId="1" nodeType="withEffect">
                                  <p:stCondLst>
                                    <p:cond delay="0"/>
                                  </p:stCondLst>
                                  <p:childTnLst>
                                    <p:animEffect transition="out" filter="fade">
                                      <p:cBhvr>
                                        <p:cTn id="22" dur="5000"/>
                                        <p:tgtEl>
                                          <p:spTgt spid="7"/>
                                        </p:tgtEl>
                                      </p:cBhvr>
                                    </p:animEffect>
                                    <p:set>
                                      <p:cBhvr>
                                        <p:cTn id="23"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DDE06C7-10DB-4192-97C8-26FA0CDA1345}"/>
              </a:ext>
            </a:extLst>
          </p:cNvPr>
          <p:cNvSpPr txBox="1"/>
          <p:nvPr/>
        </p:nvSpPr>
        <p:spPr>
          <a:xfrm>
            <a:off x="228600" y="6108700"/>
            <a:ext cx="861133" cy="461665"/>
          </a:xfrm>
          <a:prstGeom prst="rect">
            <a:avLst/>
          </a:prstGeom>
          <a:noFill/>
        </p:spPr>
        <p:txBody>
          <a:bodyPr wrap="none" rtlCol="0">
            <a:spAutoFit/>
          </a:bodyPr>
          <a:lstStyle/>
          <a:p>
            <a:r>
              <a:rPr lang="de-DE" sz="2400" dirty="0">
                <a:solidFill>
                  <a:srgbClr val="FFC000"/>
                </a:solidFill>
              </a:rPr>
              <a:t>S 106</a:t>
            </a:r>
            <a:endParaRPr lang="de-DE" dirty="0">
              <a:solidFill>
                <a:srgbClr val="FFC000"/>
              </a:solidFill>
            </a:endParaRPr>
          </a:p>
        </p:txBody>
      </p:sp>
    </p:spTree>
    <p:extLst>
      <p:ext uri="{BB962C8B-B14F-4D97-AF65-F5344CB8AC3E}">
        <p14:creationId xmlns:p14="http://schemas.microsoft.com/office/powerpoint/2010/main" val="2747141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51C3D-A97B-455E-AF46-39BCE2BC456B}"/>
              </a:ext>
            </a:extLst>
          </p:cNvPr>
          <p:cNvSpPr>
            <a:spLocks noGrp="1"/>
          </p:cNvSpPr>
          <p:nvPr>
            <p:ph type="title"/>
          </p:nvPr>
        </p:nvSpPr>
        <p:spPr/>
        <p:txBody>
          <a:bodyPr/>
          <a:lstStyle/>
          <a:p>
            <a:r>
              <a:rPr lang="de-DE" dirty="0"/>
              <a:t>S 106</a:t>
            </a:r>
          </a:p>
        </p:txBody>
      </p:sp>
      <p:pic>
        <p:nvPicPr>
          <p:cNvPr id="4" name="Grafik 3">
            <a:extLst>
              <a:ext uri="{FF2B5EF4-FFF2-40B4-BE49-F238E27FC236}">
                <a16:creationId xmlns:a16="http://schemas.microsoft.com/office/drawing/2014/main" id="{70CC1E2D-95D8-43B5-A7A1-CB846E2FDAA6}"/>
              </a:ext>
            </a:extLst>
          </p:cNvPr>
          <p:cNvPicPr>
            <a:picLocks noChangeAspect="1"/>
          </p:cNvPicPr>
          <p:nvPr/>
        </p:nvPicPr>
        <p:blipFill rotWithShape="1">
          <a:blip r:embed="rId2"/>
          <a:srcRect l="4191" r="16245"/>
          <a:stretch/>
        </p:blipFill>
        <p:spPr>
          <a:xfrm>
            <a:off x="8640304" y="1461911"/>
            <a:ext cx="3212272" cy="4841486"/>
          </a:xfrm>
          <a:prstGeom prst="rect">
            <a:avLst/>
          </a:prstGeom>
        </p:spPr>
      </p:pic>
      <p:pic>
        <p:nvPicPr>
          <p:cNvPr id="7" name="Inhaltsplatzhalter 6">
            <a:extLst>
              <a:ext uri="{FF2B5EF4-FFF2-40B4-BE49-F238E27FC236}">
                <a16:creationId xmlns:a16="http://schemas.microsoft.com/office/drawing/2014/main" id="{BB88513F-BF7F-4225-AF9A-F9898BAF4ED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459" t="8151" b="17309"/>
          <a:stretch/>
        </p:blipFill>
        <p:spPr>
          <a:xfrm rot="4189189">
            <a:off x="-193870" y="2767900"/>
            <a:ext cx="4919409" cy="2912758"/>
          </a:xfrm>
        </p:spPr>
      </p:pic>
      <p:pic>
        <p:nvPicPr>
          <p:cNvPr id="5" name="Grafik 4">
            <a:extLst>
              <a:ext uri="{FF2B5EF4-FFF2-40B4-BE49-F238E27FC236}">
                <a16:creationId xmlns:a16="http://schemas.microsoft.com/office/drawing/2014/main" id="{55C1971A-F551-449A-8042-DF339371CED2}"/>
              </a:ext>
            </a:extLst>
          </p:cNvPr>
          <p:cNvPicPr>
            <a:picLocks noChangeAspect="1"/>
          </p:cNvPicPr>
          <p:nvPr/>
        </p:nvPicPr>
        <p:blipFill>
          <a:blip r:embed="rId4"/>
          <a:stretch>
            <a:fillRect/>
          </a:stretch>
        </p:blipFill>
        <p:spPr>
          <a:xfrm>
            <a:off x="4570577" y="1471448"/>
            <a:ext cx="3675790" cy="4699180"/>
          </a:xfrm>
          <a:prstGeom prst="rect">
            <a:avLst/>
          </a:prstGeom>
        </p:spPr>
      </p:pic>
      <p:grpSp>
        <p:nvGrpSpPr>
          <p:cNvPr id="15" name="Gruppieren 14">
            <a:extLst>
              <a:ext uri="{FF2B5EF4-FFF2-40B4-BE49-F238E27FC236}">
                <a16:creationId xmlns:a16="http://schemas.microsoft.com/office/drawing/2014/main" id="{2E8FCED3-F2F3-4D69-A790-5DC8ED3EF067}"/>
              </a:ext>
            </a:extLst>
          </p:cNvPr>
          <p:cNvGrpSpPr/>
          <p:nvPr/>
        </p:nvGrpSpPr>
        <p:grpSpPr>
          <a:xfrm>
            <a:off x="1976120" y="1461911"/>
            <a:ext cx="10165554" cy="4708718"/>
            <a:chOff x="1976120" y="1461911"/>
            <a:chExt cx="10165554" cy="4708718"/>
          </a:xfrm>
        </p:grpSpPr>
        <p:pic>
          <p:nvPicPr>
            <p:cNvPr id="6" name="Picture 5" descr="jet.artist.tiff                                                00031E9EMacintosh HD                   B7464D7A:">
              <a:extLst>
                <a:ext uri="{FF2B5EF4-FFF2-40B4-BE49-F238E27FC236}">
                  <a16:creationId xmlns:a16="http://schemas.microsoft.com/office/drawing/2014/main" id="{6F6DBE26-39B2-4716-AF39-CA2E2DABD9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42" r="7013"/>
            <a:stretch/>
          </p:blipFill>
          <p:spPr bwMode="auto">
            <a:xfrm>
              <a:off x="8246367" y="1461911"/>
              <a:ext cx="3895307" cy="470871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r Verbinder 7">
              <a:extLst>
                <a:ext uri="{FF2B5EF4-FFF2-40B4-BE49-F238E27FC236}">
                  <a16:creationId xmlns:a16="http://schemas.microsoft.com/office/drawing/2014/main" id="{15A5CA63-893D-494C-BB4C-731E8FF01E69}"/>
                </a:ext>
              </a:extLst>
            </p:cNvPr>
            <p:cNvCxnSpPr>
              <a:cxnSpLocks/>
            </p:cNvCxnSpPr>
            <p:nvPr/>
          </p:nvCxnSpPr>
          <p:spPr>
            <a:xfrm flipV="1">
              <a:off x="1976120" y="1471448"/>
              <a:ext cx="6270247" cy="229283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B5A2E3B5-D330-4723-933A-42038BF9CB2C}"/>
                </a:ext>
              </a:extLst>
            </p:cNvPr>
            <p:cNvCxnSpPr>
              <a:cxnSpLocks/>
            </p:cNvCxnSpPr>
            <p:nvPr/>
          </p:nvCxnSpPr>
          <p:spPr>
            <a:xfrm flipH="1" flipV="1">
              <a:off x="1986280" y="3779521"/>
              <a:ext cx="6260088" cy="23911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072BF054-1647-4D68-8DBD-E59215CEA024}"/>
              </a:ext>
            </a:extLst>
          </p:cNvPr>
          <p:cNvGrpSpPr/>
          <p:nvPr/>
        </p:nvGrpSpPr>
        <p:grpSpPr>
          <a:xfrm>
            <a:off x="1652186" y="1195227"/>
            <a:ext cx="4592404" cy="2152041"/>
            <a:chOff x="1652186" y="1195227"/>
            <a:chExt cx="4592404" cy="2152041"/>
          </a:xfrm>
        </p:grpSpPr>
        <p:sp>
          <p:nvSpPr>
            <p:cNvPr id="16" name="Textfeld 15">
              <a:extLst>
                <a:ext uri="{FF2B5EF4-FFF2-40B4-BE49-F238E27FC236}">
                  <a16:creationId xmlns:a16="http://schemas.microsoft.com/office/drawing/2014/main" id="{64C26480-D3AE-4E47-976B-47DF759F0C50}"/>
                </a:ext>
              </a:extLst>
            </p:cNvPr>
            <p:cNvSpPr txBox="1"/>
            <p:nvPr/>
          </p:nvSpPr>
          <p:spPr>
            <a:xfrm>
              <a:off x="3216060" y="1195227"/>
              <a:ext cx="1137043" cy="923330"/>
            </a:xfrm>
            <a:prstGeom prst="rect">
              <a:avLst/>
            </a:prstGeom>
            <a:noFill/>
            <a:ln w="28575">
              <a:solidFill>
                <a:srgbClr val="FFC000"/>
              </a:solidFill>
            </a:ln>
          </p:spPr>
          <p:txBody>
            <a:bodyPr wrap="none" rtlCol="0">
              <a:spAutoFit/>
            </a:bodyPr>
            <a:lstStyle/>
            <a:p>
              <a:r>
                <a:rPr lang="de-DE" dirty="0"/>
                <a:t>Heißer</a:t>
              </a:r>
              <a:br>
                <a:rPr lang="de-DE" dirty="0"/>
              </a:br>
              <a:r>
                <a:rPr lang="de-DE" dirty="0"/>
                <a:t>neutraler </a:t>
              </a:r>
              <a:br>
                <a:rPr lang="de-DE" dirty="0"/>
              </a:br>
              <a:r>
                <a:rPr lang="de-DE" dirty="0"/>
                <a:t>Sauerstoff</a:t>
              </a:r>
            </a:p>
          </p:txBody>
        </p:sp>
        <p:grpSp>
          <p:nvGrpSpPr>
            <p:cNvPr id="23" name="Gruppieren 22">
              <a:extLst>
                <a:ext uri="{FF2B5EF4-FFF2-40B4-BE49-F238E27FC236}">
                  <a16:creationId xmlns:a16="http://schemas.microsoft.com/office/drawing/2014/main" id="{2025FEC5-C8A7-4216-BD1D-6D5B178F5495}"/>
                </a:ext>
              </a:extLst>
            </p:cNvPr>
            <p:cNvGrpSpPr/>
            <p:nvPr/>
          </p:nvGrpSpPr>
          <p:grpSpPr>
            <a:xfrm>
              <a:off x="1652186" y="2108200"/>
              <a:ext cx="4592404" cy="1239068"/>
              <a:chOff x="1652186" y="2108200"/>
              <a:chExt cx="4592404" cy="1239068"/>
            </a:xfrm>
          </p:grpSpPr>
          <p:cxnSp>
            <p:nvCxnSpPr>
              <p:cNvPr id="18" name="Gerade Verbindung mit Pfeil 17">
                <a:extLst>
                  <a:ext uri="{FF2B5EF4-FFF2-40B4-BE49-F238E27FC236}">
                    <a16:creationId xmlns:a16="http://schemas.microsoft.com/office/drawing/2014/main" id="{BC9A604D-24FC-4758-ADBC-40C270E7EA61}"/>
                  </a:ext>
                </a:extLst>
              </p:cNvPr>
              <p:cNvCxnSpPr>
                <a:cxnSpLocks/>
              </p:cNvCxnSpPr>
              <p:nvPr/>
            </p:nvCxnSpPr>
            <p:spPr>
              <a:xfrm>
                <a:off x="4098090" y="2108200"/>
                <a:ext cx="2146500" cy="92837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AB9EC7C3-D759-4F1F-8C4D-8ABF96969E4F}"/>
                  </a:ext>
                </a:extLst>
              </p:cNvPr>
              <p:cNvCxnSpPr>
                <a:cxnSpLocks/>
              </p:cNvCxnSpPr>
              <p:nvPr/>
            </p:nvCxnSpPr>
            <p:spPr>
              <a:xfrm flipH="1">
                <a:off x="1652186" y="2108200"/>
                <a:ext cx="2445903" cy="123906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6" name="Textfeld 25">
            <a:extLst>
              <a:ext uri="{FF2B5EF4-FFF2-40B4-BE49-F238E27FC236}">
                <a16:creationId xmlns:a16="http://schemas.microsoft.com/office/drawing/2014/main" id="{3BBF3AD3-46AD-4440-91C7-EFBDB17DDFD7}"/>
              </a:ext>
            </a:extLst>
          </p:cNvPr>
          <p:cNvSpPr txBox="1"/>
          <p:nvPr/>
        </p:nvSpPr>
        <p:spPr>
          <a:xfrm>
            <a:off x="5171340" y="1036353"/>
            <a:ext cx="2312428" cy="369332"/>
          </a:xfrm>
          <a:prstGeom prst="rect">
            <a:avLst/>
          </a:prstGeom>
          <a:noFill/>
        </p:spPr>
        <p:txBody>
          <a:bodyPr wrap="none" rtlCol="0">
            <a:spAutoFit/>
          </a:bodyPr>
          <a:lstStyle/>
          <a:p>
            <a:r>
              <a:rPr lang="de-DE" dirty="0"/>
              <a:t>Farben: Staubemission</a:t>
            </a:r>
          </a:p>
        </p:txBody>
      </p:sp>
      <p:pic>
        <p:nvPicPr>
          <p:cNvPr id="28" name="Grafik 27" descr="Sanduhr">
            <a:extLst>
              <a:ext uri="{FF2B5EF4-FFF2-40B4-BE49-F238E27FC236}">
                <a16:creationId xmlns:a16="http://schemas.microsoft.com/office/drawing/2014/main" id="{86ABA082-B29F-4E45-AD73-B047E3ABF4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621605">
            <a:off x="-23167" y="4403374"/>
            <a:ext cx="914400" cy="914400"/>
          </a:xfrm>
          <a:prstGeom prst="rect">
            <a:avLst/>
          </a:prstGeom>
        </p:spPr>
      </p:pic>
    </p:spTree>
    <p:extLst>
      <p:ext uri="{BB962C8B-B14F-4D97-AF65-F5344CB8AC3E}">
        <p14:creationId xmlns:p14="http://schemas.microsoft.com/office/powerpoint/2010/main" val="1865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9EB09-C150-493E-90D3-66768732C8D7}"/>
              </a:ext>
            </a:extLst>
          </p:cNvPr>
          <p:cNvSpPr>
            <a:spLocks noGrp="1"/>
          </p:cNvSpPr>
          <p:nvPr>
            <p:ph type="title"/>
          </p:nvPr>
        </p:nvSpPr>
        <p:spPr/>
        <p:txBody>
          <a:bodyPr/>
          <a:lstStyle/>
          <a:p>
            <a:r>
              <a:rPr lang="de-DE" dirty="0"/>
              <a:t>Das große Bild – Der Kreislauf der Materie</a:t>
            </a:r>
          </a:p>
        </p:txBody>
      </p:sp>
    </p:spTree>
    <p:extLst>
      <p:ext uri="{BB962C8B-B14F-4D97-AF65-F5344CB8AC3E}">
        <p14:creationId xmlns:p14="http://schemas.microsoft.com/office/powerpoint/2010/main" val="3399650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6D1D828-3979-4FF3-9AB8-E224C0605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8187853"/>
          </a:xfrm>
          <a:prstGeom prst="rect">
            <a:avLst/>
          </a:prstGeom>
        </p:spPr>
      </p:pic>
      <p:sp>
        <p:nvSpPr>
          <p:cNvPr id="4" name="Textfeld 3">
            <a:extLst>
              <a:ext uri="{FF2B5EF4-FFF2-40B4-BE49-F238E27FC236}">
                <a16:creationId xmlns:a16="http://schemas.microsoft.com/office/drawing/2014/main" id="{E89537C5-C7B9-4AC7-A180-864E85C2B968}"/>
              </a:ext>
            </a:extLst>
          </p:cNvPr>
          <p:cNvSpPr txBox="1"/>
          <p:nvPr/>
        </p:nvSpPr>
        <p:spPr>
          <a:xfrm>
            <a:off x="10160675" y="6396335"/>
            <a:ext cx="2031325" cy="461665"/>
          </a:xfrm>
          <a:prstGeom prst="rect">
            <a:avLst/>
          </a:prstGeom>
          <a:noFill/>
        </p:spPr>
        <p:txBody>
          <a:bodyPr wrap="none" rtlCol="0">
            <a:spAutoFit/>
          </a:bodyPr>
          <a:lstStyle/>
          <a:p>
            <a:r>
              <a:rPr lang="de-DE" sz="2400" b="1" dirty="0">
                <a:solidFill>
                  <a:schemeClr val="bg1"/>
                </a:solidFill>
              </a:rPr>
              <a:t>China, 17. Jhd.</a:t>
            </a:r>
          </a:p>
        </p:txBody>
      </p:sp>
    </p:spTree>
    <p:extLst>
      <p:ext uri="{BB962C8B-B14F-4D97-AF65-F5344CB8AC3E}">
        <p14:creationId xmlns:p14="http://schemas.microsoft.com/office/powerpoint/2010/main" val="2351517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8A25F81-3CA5-4211-A101-5F66EEC5DFA5}"/>
              </a:ext>
            </a:extLst>
          </p:cNvPr>
          <p:cNvPicPr>
            <a:picLocks noChangeAspect="1"/>
          </p:cNvPicPr>
          <p:nvPr/>
        </p:nvPicPr>
        <p:blipFill rotWithShape="1">
          <a:blip r:embed="rId2">
            <a:extLst>
              <a:ext uri="{28A0092B-C50C-407E-A947-70E740481C1C}">
                <a14:useLocalDpi xmlns:a14="http://schemas.microsoft.com/office/drawing/2010/main" val="0"/>
              </a:ext>
            </a:extLst>
          </a:blip>
          <a:srcRect l="29373" t="4338" r="4423" b="20662"/>
          <a:stretch/>
        </p:blipFill>
        <p:spPr>
          <a:xfrm rot="5400000">
            <a:off x="2933700" y="-1470660"/>
            <a:ext cx="6858000" cy="9799319"/>
          </a:xfrm>
          <a:prstGeom prst="rect">
            <a:avLst/>
          </a:prstGeom>
        </p:spPr>
      </p:pic>
      <p:grpSp>
        <p:nvGrpSpPr>
          <p:cNvPr id="3" name="Gruppieren 2">
            <a:extLst>
              <a:ext uri="{FF2B5EF4-FFF2-40B4-BE49-F238E27FC236}">
                <a16:creationId xmlns:a16="http://schemas.microsoft.com/office/drawing/2014/main" id="{66135E17-9F6B-4E41-8E25-13C1D73DD790}"/>
              </a:ext>
            </a:extLst>
          </p:cNvPr>
          <p:cNvGrpSpPr/>
          <p:nvPr/>
        </p:nvGrpSpPr>
        <p:grpSpPr>
          <a:xfrm>
            <a:off x="3467226" y="243510"/>
            <a:ext cx="5854580" cy="4592242"/>
            <a:chOff x="3467226" y="243510"/>
            <a:chExt cx="5854580" cy="4592242"/>
          </a:xfrm>
        </p:grpSpPr>
        <p:sp>
          <p:nvSpPr>
            <p:cNvPr id="6" name="Pfeil: gebogen 5">
              <a:extLst>
                <a:ext uri="{FF2B5EF4-FFF2-40B4-BE49-F238E27FC236}">
                  <a16:creationId xmlns:a16="http://schemas.microsoft.com/office/drawing/2014/main" id="{B30C9DFE-75EE-4D6B-A743-5DE240901B13}"/>
                </a:ext>
              </a:extLst>
            </p:cNvPr>
            <p:cNvSpPr/>
            <p:nvPr/>
          </p:nvSpPr>
          <p:spPr>
            <a:xfrm rot="1630660">
              <a:off x="3510462" y="283541"/>
              <a:ext cx="4507349" cy="4552211"/>
            </a:xfrm>
            <a:prstGeom prst="circularArrow">
              <a:avLst>
                <a:gd name="adj1" fmla="val 2760"/>
                <a:gd name="adj2" fmla="val 301599"/>
                <a:gd name="adj3" fmla="val 20435864"/>
                <a:gd name="adj4" fmla="val 17936338"/>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8" name="Pfeil: gebogen 7">
              <a:extLst>
                <a:ext uri="{FF2B5EF4-FFF2-40B4-BE49-F238E27FC236}">
                  <a16:creationId xmlns:a16="http://schemas.microsoft.com/office/drawing/2014/main" id="{9E4B871F-46A9-4CB1-B323-75F1602D6D1F}"/>
                </a:ext>
              </a:extLst>
            </p:cNvPr>
            <p:cNvSpPr/>
            <p:nvPr/>
          </p:nvSpPr>
          <p:spPr>
            <a:xfrm rot="9914576">
              <a:off x="3510461" y="243510"/>
              <a:ext cx="4507349" cy="4552211"/>
            </a:xfrm>
            <a:prstGeom prst="circularArrow">
              <a:avLst>
                <a:gd name="adj1" fmla="val 2760"/>
                <a:gd name="adj2" fmla="val 318463"/>
                <a:gd name="adj3" fmla="val 20435864"/>
                <a:gd name="adj4" fmla="val 13240571"/>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9" name="Pfeil: gebogen 8">
              <a:extLst>
                <a:ext uri="{FF2B5EF4-FFF2-40B4-BE49-F238E27FC236}">
                  <a16:creationId xmlns:a16="http://schemas.microsoft.com/office/drawing/2014/main" id="{EDDD813D-2C95-4020-8753-BD176F56E539}"/>
                </a:ext>
              </a:extLst>
            </p:cNvPr>
            <p:cNvSpPr/>
            <p:nvPr/>
          </p:nvSpPr>
          <p:spPr>
            <a:xfrm rot="13544880">
              <a:off x="3530869" y="222708"/>
              <a:ext cx="4466530" cy="4593813"/>
            </a:xfrm>
            <a:prstGeom prst="circularArrow">
              <a:avLst>
                <a:gd name="adj1" fmla="val 2760"/>
                <a:gd name="adj2" fmla="val 318463"/>
                <a:gd name="adj3" fmla="val 20435864"/>
                <a:gd name="adj4" fmla="val 17923771"/>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10" name="Pfeil: gebogen 9">
              <a:extLst>
                <a:ext uri="{FF2B5EF4-FFF2-40B4-BE49-F238E27FC236}">
                  <a16:creationId xmlns:a16="http://schemas.microsoft.com/office/drawing/2014/main" id="{E6F9E864-4A33-4309-9776-7BAF3C840D5B}"/>
                </a:ext>
              </a:extLst>
            </p:cNvPr>
            <p:cNvSpPr/>
            <p:nvPr/>
          </p:nvSpPr>
          <p:spPr>
            <a:xfrm rot="17274995">
              <a:off x="3530868" y="222707"/>
              <a:ext cx="4466530" cy="4593813"/>
            </a:xfrm>
            <a:prstGeom prst="circularArrow">
              <a:avLst>
                <a:gd name="adj1" fmla="val 2760"/>
                <a:gd name="adj2" fmla="val 318463"/>
                <a:gd name="adj3" fmla="val 20435864"/>
                <a:gd name="adj4" fmla="val 17474165"/>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solidFill>
                  <a:schemeClr val="tx1"/>
                </a:solidFill>
              </a:endParaRPr>
            </a:p>
          </p:txBody>
        </p:sp>
        <p:sp>
          <p:nvSpPr>
            <p:cNvPr id="11" name="Pfeil: gebogen 10">
              <a:extLst>
                <a:ext uri="{FF2B5EF4-FFF2-40B4-BE49-F238E27FC236}">
                  <a16:creationId xmlns:a16="http://schemas.microsoft.com/office/drawing/2014/main" id="{D9F1AFE0-E3D3-4600-A455-A71B5CE83607}"/>
                </a:ext>
              </a:extLst>
            </p:cNvPr>
            <p:cNvSpPr/>
            <p:nvPr/>
          </p:nvSpPr>
          <p:spPr>
            <a:xfrm rot="19840697">
              <a:off x="3510457" y="283540"/>
              <a:ext cx="4507349" cy="4552211"/>
            </a:xfrm>
            <a:prstGeom prst="circularArrow">
              <a:avLst>
                <a:gd name="adj1" fmla="val 2760"/>
                <a:gd name="adj2" fmla="val 318463"/>
                <a:gd name="adj3" fmla="val 20435864"/>
                <a:gd name="adj4" fmla="val 18616151"/>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12" name="Textfeld 11">
              <a:extLst>
                <a:ext uri="{FF2B5EF4-FFF2-40B4-BE49-F238E27FC236}">
                  <a16:creationId xmlns:a16="http://schemas.microsoft.com/office/drawing/2014/main" id="{12A71B42-D630-4F1F-A6C9-C0981833BF28}"/>
                </a:ext>
              </a:extLst>
            </p:cNvPr>
            <p:cNvSpPr txBox="1"/>
            <p:nvPr/>
          </p:nvSpPr>
          <p:spPr>
            <a:xfrm>
              <a:off x="4231413" y="3429000"/>
              <a:ext cx="1487134" cy="307777"/>
            </a:xfrm>
            <a:prstGeom prst="rect">
              <a:avLst/>
            </a:prstGeom>
            <a:noFill/>
          </p:spPr>
          <p:txBody>
            <a:bodyPr wrap="square" rtlCol="0">
              <a:spAutoFit/>
            </a:bodyPr>
            <a:lstStyle/>
            <a:p>
              <a:r>
                <a:rPr lang="de-DE" sz="1400" b="1" dirty="0">
                  <a:solidFill>
                    <a:schemeClr val="bg1"/>
                  </a:solidFill>
                </a:rPr>
                <a:t>Dichte Wolken</a:t>
              </a:r>
            </a:p>
          </p:txBody>
        </p:sp>
        <p:sp>
          <p:nvSpPr>
            <p:cNvPr id="13" name="Textfeld 12">
              <a:extLst>
                <a:ext uri="{FF2B5EF4-FFF2-40B4-BE49-F238E27FC236}">
                  <a16:creationId xmlns:a16="http://schemas.microsoft.com/office/drawing/2014/main" id="{7ACF90B4-1730-4AF4-B70B-9C5264D1CAD0}"/>
                </a:ext>
              </a:extLst>
            </p:cNvPr>
            <p:cNvSpPr txBox="1"/>
            <p:nvPr/>
          </p:nvSpPr>
          <p:spPr>
            <a:xfrm>
              <a:off x="7655121" y="3031667"/>
              <a:ext cx="1666685" cy="349159"/>
            </a:xfrm>
            <a:prstGeom prst="rect">
              <a:avLst/>
            </a:prstGeom>
            <a:noFill/>
          </p:spPr>
          <p:txBody>
            <a:bodyPr wrap="square" rtlCol="0">
              <a:spAutoFit/>
            </a:bodyPr>
            <a:lstStyle/>
            <a:p>
              <a:r>
                <a:rPr lang="de-DE" sz="1400" b="1" dirty="0">
                  <a:solidFill>
                    <a:schemeClr val="bg1"/>
                  </a:solidFill>
                </a:rPr>
                <a:t>Diffuses Medium</a:t>
              </a:r>
            </a:p>
          </p:txBody>
        </p:sp>
        <p:sp>
          <p:nvSpPr>
            <p:cNvPr id="14" name="Textfeld 13">
              <a:extLst>
                <a:ext uri="{FF2B5EF4-FFF2-40B4-BE49-F238E27FC236}">
                  <a16:creationId xmlns:a16="http://schemas.microsoft.com/office/drawing/2014/main" id="{3475DDC3-3514-4DD0-A1E4-B210024B5A87}"/>
                </a:ext>
              </a:extLst>
            </p:cNvPr>
            <p:cNvSpPr txBox="1"/>
            <p:nvPr/>
          </p:nvSpPr>
          <p:spPr>
            <a:xfrm>
              <a:off x="7716596" y="1056518"/>
              <a:ext cx="1452193" cy="593569"/>
            </a:xfrm>
            <a:prstGeom prst="rect">
              <a:avLst/>
            </a:prstGeom>
            <a:noFill/>
          </p:spPr>
          <p:txBody>
            <a:bodyPr wrap="square" rtlCol="0">
              <a:spAutoFit/>
            </a:bodyPr>
            <a:lstStyle/>
            <a:p>
              <a:r>
                <a:rPr lang="de-DE" sz="1400" b="1" dirty="0">
                  <a:solidFill>
                    <a:schemeClr val="bg1"/>
                  </a:solidFill>
                </a:rPr>
                <a:t>Stellarer </a:t>
              </a:r>
              <a:br>
                <a:rPr lang="de-DE" sz="1400" b="1" dirty="0">
                  <a:solidFill>
                    <a:schemeClr val="bg1"/>
                  </a:solidFill>
                </a:rPr>
              </a:br>
              <a:r>
                <a:rPr lang="de-DE" sz="1400" b="1" dirty="0">
                  <a:solidFill>
                    <a:schemeClr val="bg1"/>
                  </a:solidFill>
                </a:rPr>
                <a:t>Massenverlust</a:t>
              </a:r>
            </a:p>
          </p:txBody>
        </p:sp>
        <p:sp>
          <p:nvSpPr>
            <p:cNvPr id="15" name="Textfeld 14">
              <a:extLst>
                <a:ext uri="{FF2B5EF4-FFF2-40B4-BE49-F238E27FC236}">
                  <a16:creationId xmlns:a16="http://schemas.microsoft.com/office/drawing/2014/main" id="{B653C1C9-7F04-4276-B9CD-17335AA69A76}"/>
                </a:ext>
              </a:extLst>
            </p:cNvPr>
            <p:cNvSpPr txBox="1"/>
            <p:nvPr/>
          </p:nvSpPr>
          <p:spPr>
            <a:xfrm>
              <a:off x="5436243" y="539294"/>
              <a:ext cx="869495" cy="593569"/>
            </a:xfrm>
            <a:prstGeom prst="rect">
              <a:avLst/>
            </a:prstGeom>
            <a:noFill/>
          </p:spPr>
          <p:txBody>
            <a:bodyPr wrap="square" rtlCol="0">
              <a:spAutoFit/>
            </a:bodyPr>
            <a:lstStyle/>
            <a:p>
              <a:r>
                <a:rPr lang="de-DE" sz="1400" b="1" dirty="0">
                  <a:solidFill>
                    <a:schemeClr val="bg1"/>
                  </a:solidFill>
                </a:rPr>
                <a:t>„Späte“</a:t>
              </a:r>
              <a:br>
                <a:rPr lang="de-DE" sz="1400" b="1" dirty="0">
                  <a:solidFill>
                    <a:schemeClr val="bg1"/>
                  </a:solidFill>
                </a:rPr>
              </a:br>
              <a:r>
                <a:rPr lang="de-DE" sz="1400" b="1" dirty="0">
                  <a:solidFill>
                    <a:schemeClr val="bg1"/>
                  </a:solidFill>
                </a:rPr>
                <a:t>Sterne</a:t>
              </a:r>
            </a:p>
          </p:txBody>
        </p:sp>
        <p:sp>
          <p:nvSpPr>
            <p:cNvPr id="16" name="Textfeld 15">
              <a:extLst>
                <a:ext uri="{FF2B5EF4-FFF2-40B4-BE49-F238E27FC236}">
                  <a16:creationId xmlns:a16="http://schemas.microsoft.com/office/drawing/2014/main" id="{1B37B062-45B2-40CE-8CAF-DF5556BFA7AA}"/>
                </a:ext>
              </a:extLst>
            </p:cNvPr>
            <p:cNvSpPr txBox="1"/>
            <p:nvPr/>
          </p:nvSpPr>
          <p:spPr>
            <a:xfrm>
              <a:off x="3990788" y="1207769"/>
              <a:ext cx="1930213" cy="593569"/>
            </a:xfrm>
            <a:prstGeom prst="rect">
              <a:avLst/>
            </a:prstGeom>
            <a:noFill/>
          </p:spPr>
          <p:txBody>
            <a:bodyPr wrap="square" rtlCol="0">
              <a:spAutoFit/>
            </a:bodyPr>
            <a:lstStyle/>
            <a:p>
              <a:r>
                <a:rPr lang="de-DE" sz="1400" b="1" dirty="0">
                  <a:solidFill>
                    <a:schemeClr val="bg1"/>
                  </a:solidFill>
                </a:rPr>
                <a:t>Bildung von Sternen</a:t>
              </a:r>
              <a:br>
                <a:rPr lang="de-DE" sz="1400" b="1" dirty="0">
                  <a:solidFill>
                    <a:schemeClr val="bg1"/>
                  </a:solidFill>
                </a:rPr>
              </a:br>
              <a:r>
                <a:rPr lang="de-DE" sz="1400" b="1" dirty="0">
                  <a:solidFill>
                    <a:schemeClr val="bg1"/>
                  </a:solidFill>
                </a:rPr>
                <a:t>und Planeten</a:t>
              </a:r>
            </a:p>
          </p:txBody>
        </p:sp>
        <p:sp>
          <p:nvSpPr>
            <p:cNvPr id="18" name="Rechteck 17">
              <a:extLst>
                <a:ext uri="{FF2B5EF4-FFF2-40B4-BE49-F238E27FC236}">
                  <a16:creationId xmlns:a16="http://schemas.microsoft.com/office/drawing/2014/main" id="{08F3585D-8018-4C25-BCF5-FCF1EB76A79E}"/>
                </a:ext>
              </a:extLst>
            </p:cNvPr>
            <p:cNvSpPr/>
            <p:nvPr/>
          </p:nvSpPr>
          <p:spPr>
            <a:xfrm rot="19507970">
              <a:off x="5527014" y="3255732"/>
              <a:ext cx="2085099" cy="948212"/>
            </a:xfrm>
            <a:prstGeom prst="rect">
              <a:avLst/>
            </a:prstGeom>
            <a:noFill/>
          </p:spPr>
          <p:txBody>
            <a:bodyPr wrap="none" lIns="91440" tIns="45720" rIns="91440" bIns="45720">
              <a:prstTxWarp prst="textArchDown">
                <a:avLst/>
              </a:prstTxWarp>
              <a:spAutoFit/>
            </a:bodyPr>
            <a:lstStyle/>
            <a:p>
              <a:pPr algn="ctr"/>
              <a:r>
                <a:rPr lang="de-DE" sz="1600" b="1" cap="none" spc="0" dirty="0">
                  <a:ln w="0"/>
                  <a:solidFill>
                    <a:schemeClr val="accent6">
                      <a:lumMod val="60000"/>
                      <a:lumOff val="40000"/>
                      <a:alpha val="60000"/>
                    </a:schemeClr>
                  </a:solidFill>
                </a:rPr>
                <a:t>STELLARER FEEDBACK</a:t>
              </a:r>
            </a:p>
          </p:txBody>
        </p:sp>
      </p:grpSp>
      <p:sp>
        <p:nvSpPr>
          <p:cNvPr id="4" name="Textfeld 3">
            <a:extLst>
              <a:ext uri="{FF2B5EF4-FFF2-40B4-BE49-F238E27FC236}">
                <a16:creationId xmlns:a16="http://schemas.microsoft.com/office/drawing/2014/main" id="{4A7BB8D3-1341-4A03-BEEE-4A30F8C21F07}"/>
              </a:ext>
            </a:extLst>
          </p:cNvPr>
          <p:cNvSpPr txBox="1"/>
          <p:nvPr/>
        </p:nvSpPr>
        <p:spPr>
          <a:xfrm>
            <a:off x="9720656" y="-1"/>
            <a:ext cx="1541704" cy="646331"/>
          </a:xfrm>
          <a:prstGeom prst="rect">
            <a:avLst/>
          </a:prstGeom>
          <a:noFill/>
        </p:spPr>
        <p:txBody>
          <a:bodyPr wrap="none" rtlCol="0">
            <a:spAutoFit/>
          </a:bodyPr>
          <a:lstStyle/>
          <a:p>
            <a:r>
              <a:rPr lang="de-DE" dirty="0">
                <a:solidFill>
                  <a:schemeClr val="bg1"/>
                </a:solidFill>
              </a:rPr>
              <a:t>NGC 3603</a:t>
            </a:r>
          </a:p>
          <a:p>
            <a:r>
              <a:rPr lang="de-DE" dirty="0">
                <a:solidFill>
                  <a:schemeClr val="bg1"/>
                </a:solidFill>
              </a:rPr>
              <a:t>JPL/NASA/ESO</a:t>
            </a:r>
          </a:p>
        </p:txBody>
      </p:sp>
    </p:spTree>
    <p:extLst>
      <p:ext uri="{BB962C8B-B14F-4D97-AF65-F5344CB8AC3E}">
        <p14:creationId xmlns:p14="http://schemas.microsoft.com/office/powerpoint/2010/main" val="31176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98B7E-8000-445D-8FA0-4C648AD614FE}"/>
              </a:ext>
            </a:extLst>
          </p:cNvPr>
          <p:cNvSpPr>
            <a:spLocks noGrp="1"/>
          </p:cNvSpPr>
          <p:nvPr>
            <p:ph type="ctrTitle"/>
          </p:nvPr>
        </p:nvSpPr>
        <p:spPr/>
        <p:txBody>
          <a:bodyPr/>
          <a:lstStyle/>
          <a:p>
            <a:r>
              <a:rPr lang="de-DE" dirty="0"/>
              <a:t>Vielen Dank für Ihre </a:t>
            </a:r>
            <a:br>
              <a:rPr lang="de-DE" dirty="0"/>
            </a:br>
            <a:r>
              <a:rPr lang="de-DE" dirty="0"/>
              <a:t>Aufmerksamkeit</a:t>
            </a:r>
          </a:p>
        </p:txBody>
      </p:sp>
      <p:sp>
        <p:nvSpPr>
          <p:cNvPr id="3" name="Untertitel 2">
            <a:extLst>
              <a:ext uri="{FF2B5EF4-FFF2-40B4-BE49-F238E27FC236}">
                <a16:creationId xmlns:a16="http://schemas.microsoft.com/office/drawing/2014/main" id="{37B013C3-D4EA-43E5-8207-F304CFA99CA4}"/>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2512287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98B7E-8000-445D-8FA0-4C648AD614FE}"/>
              </a:ext>
            </a:extLst>
          </p:cNvPr>
          <p:cNvSpPr>
            <a:spLocks noGrp="1"/>
          </p:cNvSpPr>
          <p:nvPr>
            <p:ph type="ctrTitle"/>
          </p:nvPr>
        </p:nvSpPr>
        <p:spPr/>
        <p:txBody>
          <a:bodyPr/>
          <a:lstStyle/>
          <a:p>
            <a:r>
              <a:rPr lang="de-DE" dirty="0"/>
              <a:t>Vielen Dank für Ihre </a:t>
            </a:r>
            <a:br>
              <a:rPr lang="de-DE" dirty="0"/>
            </a:br>
            <a:r>
              <a:rPr lang="de-DE" dirty="0"/>
              <a:t>Aufmerksamkeit</a:t>
            </a:r>
          </a:p>
        </p:txBody>
      </p:sp>
      <p:sp>
        <p:nvSpPr>
          <p:cNvPr id="3" name="Untertitel 2">
            <a:extLst>
              <a:ext uri="{FF2B5EF4-FFF2-40B4-BE49-F238E27FC236}">
                <a16:creationId xmlns:a16="http://schemas.microsoft.com/office/drawing/2014/main" id="{37B013C3-D4EA-43E5-8207-F304CFA99CA4}"/>
              </a:ext>
            </a:extLst>
          </p:cNvPr>
          <p:cNvSpPr>
            <a:spLocks noGrp="1"/>
          </p:cNvSpPr>
          <p:nvPr>
            <p:ph type="subTitle" idx="1"/>
          </p:nvPr>
        </p:nvSpPr>
        <p:spPr/>
        <p:txBody>
          <a:bodyPr/>
          <a:lstStyle/>
          <a:p>
            <a:endParaRPr lang="de-DE"/>
          </a:p>
        </p:txBody>
      </p:sp>
      <p:pic>
        <p:nvPicPr>
          <p:cNvPr id="5" name="Grafik 4">
            <a:extLst>
              <a:ext uri="{FF2B5EF4-FFF2-40B4-BE49-F238E27FC236}">
                <a16:creationId xmlns:a16="http://schemas.microsoft.com/office/drawing/2014/main" id="{C99926A6-3285-4F1E-99C7-AD84D2020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Tree>
    <p:extLst>
      <p:ext uri="{BB962C8B-B14F-4D97-AF65-F5344CB8AC3E}">
        <p14:creationId xmlns:p14="http://schemas.microsoft.com/office/powerpoint/2010/main" val="2327080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98B7E-8000-445D-8FA0-4C648AD614FE}"/>
              </a:ext>
            </a:extLst>
          </p:cNvPr>
          <p:cNvSpPr>
            <a:spLocks noGrp="1"/>
          </p:cNvSpPr>
          <p:nvPr>
            <p:ph type="ctrTitle"/>
          </p:nvPr>
        </p:nvSpPr>
        <p:spPr/>
        <p:txBody>
          <a:bodyPr/>
          <a:lstStyle/>
          <a:p>
            <a:r>
              <a:rPr lang="de-DE" dirty="0"/>
              <a:t>Vielen Dank für Ihre </a:t>
            </a:r>
            <a:br>
              <a:rPr lang="de-DE" dirty="0"/>
            </a:br>
            <a:r>
              <a:rPr lang="de-DE" dirty="0"/>
              <a:t>Aufmerksamkeit</a:t>
            </a:r>
          </a:p>
        </p:txBody>
      </p:sp>
      <p:sp>
        <p:nvSpPr>
          <p:cNvPr id="3" name="Untertitel 2">
            <a:extLst>
              <a:ext uri="{FF2B5EF4-FFF2-40B4-BE49-F238E27FC236}">
                <a16:creationId xmlns:a16="http://schemas.microsoft.com/office/drawing/2014/main" id="{37B013C3-D4EA-43E5-8207-F304CFA99CA4}"/>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2409250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690688"/>
            <a:ext cx="4114800" cy="4970910"/>
          </a:xfrm>
          <a:prstGeom prst="rect">
            <a:avLst/>
          </a:prstGeom>
          <a:noFill/>
          <a:extLst>
            <a:ext uri="{909E8E84-426E-40DD-AFC4-6F175D3DCCD1}">
              <a14:hiddenFill xmlns:a14="http://schemas.microsoft.com/office/drawing/2010/main">
                <a:solidFill>
                  <a:srgbClr val="FFFFFF"/>
                </a:solidFill>
              </a14:hiddenFill>
            </a:ext>
          </a:extLst>
        </p:spPr>
      </p:pic>
      <p:sp>
        <p:nvSpPr>
          <p:cNvPr id="141314" name="Rectangle 2"/>
          <p:cNvSpPr>
            <a:spLocks noGrp="1" noChangeArrowheads="1"/>
          </p:cNvSpPr>
          <p:nvPr>
            <p:ph type="title"/>
          </p:nvPr>
        </p:nvSpPr>
        <p:spPr/>
        <p:txBody>
          <a:bodyPr/>
          <a:lstStyle/>
          <a:p>
            <a:r>
              <a:rPr lang="de-DE" altLang="en-US"/>
              <a:t>Photodissoziationsregionen</a:t>
            </a:r>
          </a:p>
        </p:txBody>
      </p:sp>
      <p:pic>
        <p:nvPicPr>
          <p:cNvPr id="3" name="Inhaltsplatzhalt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708151"/>
            <a:ext cx="5885935" cy="4959349"/>
          </a:xfrm>
        </p:spPr>
      </p:pic>
    </p:spTree>
    <p:extLst>
      <p:ext uri="{BB962C8B-B14F-4D97-AF65-F5344CB8AC3E}">
        <p14:creationId xmlns:p14="http://schemas.microsoft.com/office/powerpoint/2010/main" val="3332218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1828800" y="1295400"/>
            <a:ext cx="7526338" cy="5630863"/>
            <a:chOff x="192" y="816"/>
            <a:chExt cx="4741" cy="3547"/>
          </a:xfrm>
        </p:grpSpPr>
        <p:grpSp>
          <p:nvGrpSpPr>
            <p:cNvPr id="21507" name="Group 3"/>
            <p:cNvGrpSpPr>
              <a:grpSpLocks/>
            </p:cNvGrpSpPr>
            <p:nvPr/>
          </p:nvGrpSpPr>
          <p:grpSpPr bwMode="auto">
            <a:xfrm>
              <a:off x="672" y="816"/>
              <a:ext cx="4261" cy="3072"/>
              <a:chOff x="672" y="816"/>
              <a:chExt cx="4261" cy="3072"/>
            </a:xfrm>
          </p:grpSpPr>
          <p:sp>
            <p:nvSpPr>
              <p:cNvPr id="21508" name="Oval 4"/>
              <p:cNvSpPr>
                <a:spLocks noChangeAspect="1" noChangeArrowheads="1"/>
              </p:cNvSpPr>
              <p:nvPr/>
            </p:nvSpPr>
            <p:spPr bwMode="auto">
              <a:xfrm>
                <a:off x="672" y="1392"/>
                <a:ext cx="4261" cy="230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9" name="Line 5"/>
              <p:cNvSpPr>
                <a:spLocks noChangeShapeType="1"/>
              </p:cNvSpPr>
              <p:nvPr/>
            </p:nvSpPr>
            <p:spPr bwMode="auto">
              <a:xfrm rot="10800000">
                <a:off x="2832" y="816"/>
                <a:ext cx="0" cy="30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0" name="Oval 6"/>
              <p:cNvSpPr>
                <a:spLocks noChangeArrowheads="1"/>
              </p:cNvSpPr>
              <p:nvPr/>
            </p:nvSpPr>
            <p:spPr bwMode="auto">
              <a:xfrm>
                <a:off x="2448" y="960"/>
                <a:ext cx="768" cy="24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1" name="Line 7"/>
              <p:cNvSpPr>
                <a:spLocks noChangeShapeType="1"/>
              </p:cNvSpPr>
              <p:nvPr/>
            </p:nvSpPr>
            <p:spPr bwMode="auto">
              <a:xfrm>
                <a:off x="2832" y="1200"/>
                <a:ext cx="1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12" name="Text Box 8"/>
            <p:cNvSpPr txBox="1">
              <a:spLocks noChangeArrowheads="1"/>
            </p:cNvSpPr>
            <p:nvPr/>
          </p:nvSpPr>
          <p:spPr bwMode="auto">
            <a:xfrm>
              <a:off x="192" y="3840"/>
              <a:ext cx="154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t>Einfallende</a:t>
              </a:r>
              <a:r>
                <a:rPr lang="en-US" altLang="en-US" sz="2400" dirty="0"/>
                <a:t> </a:t>
              </a:r>
              <a:r>
                <a:rPr lang="en-US" altLang="en-US" sz="2400" dirty="0" err="1"/>
                <a:t>Hülle</a:t>
              </a:r>
              <a:endParaRPr lang="en-US" altLang="en-US" sz="2400" dirty="0"/>
            </a:p>
          </p:txBody>
        </p:sp>
        <p:sp>
          <p:nvSpPr>
            <p:cNvPr id="21513" name="Line 9"/>
            <p:cNvSpPr>
              <a:spLocks noChangeShapeType="1"/>
            </p:cNvSpPr>
            <p:nvPr/>
          </p:nvSpPr>
          <p:spPr bwMode="auto">
            <a:xfrm rot="18900000">
              <a:off x="1344" y="3264"/>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4" name="Line 10"/>
            <p:cNvSpPr>
              <a:spLocks noChangeShapeType="1"/>
            </p:cNvSpPr>
            <p:nvPr/>
          </p:nvSpPr>
          <p:spPr bwMode="auto">
            <a:xfrm rot="2700000">
              <a:off x="1464" y="1800"/>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5" name="Line 11"/>
            <p:cNvSpPr>
              <a:spLocks noChangeShapeType="1"/>
            </p:cNvSpPr>
            <p:nvPr/>
          </p:nvSpPr>
          <p:spPr bwMode="auto">
            <a:xfrm rot="8100000">
              <a:off x="3840" y="1824"/>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Line 12"/>
            <p:cNvSpPr>
              <a:spLocks noChangeShapeType="1"/>
            </p:cNvSpPr>
            <p:nvPr/>
          </p:nvSpPr>
          <p:spPr bwMode="auto">
            <a:xfrm rot="13500000">
              <a:off x="3672" y="3336"/>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Line 13"/>
            <p:cNvSpPr>
              <a:spLocks noChangeShapeType="1"/>
            </p:cNvSpPr>
            <p:nvPr/>
          </p:nvSpPr>
          <p:spPr bwMode="auto">
            <a:xfrm flipV="1">
              <a:off x="864" y="3082"/>
              <a:ext cx="0" cy="8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18" name="Rectangle 14"/>
          <p:cNvSpPr>
            <a:spLocks noGrp="1" noChangeArrowheads="1"/>
          </p:cNvSpPr>
          <p:nvPr>
            <p:ph type="title"/>
          </p:nvPr>
        </p:nvSpPr>
        <p:spPr>
          <a:xfrm>
            <a:off x="1752600" y="152400"/>
            <a:ext cx="8686800" cy="1066800"/>
          </a:xfrm>
        </p:spPr>
        <p:txBody>
          <a:bodyPr>
            <a:normAutofit/>
          </a:bodyPr>
          <a:lstStyle/>
          <a:p>
            <a:r>
              <a:rPr lang="en-US" altLang="en-US" b="1" dirty="0"/>
              <a:t>Stern und </a:t>
            </a:r>
            <a:r>
              <a:rPr lang="en-US" altLang="en-US" b="1" dirty="0" err="1"/>
              <a:t>Scheibe</a:t>
            </a:r>
            <a:r>
              <a:rPr lang="en-US" altLang="en-US" b="1" dirty="0"/>
              <a:t> </a:t>
            </a:r>
            <a:r>
              <a:rPr lang="en-US" altLang="en-US" b="1" dirty="0" err="1"/>
              <a:t>bilden</a:t>
            </a:r>
            <a:r>
              <a:rPr lang="en-US" altLang="en-US" b="1" dirty="0"/>
              <a:t> </a:t>
            </a:r>
            <a:r>
              <a:rPr lang="en-US" altLang="en-US" b="1" dirty="0" err="1"/>
              <a:t>sich</a:t>
            </a:r>
            <a:endParaRPr lang="en-US" altLang="en-US" b="1" dirty="0"/>
          </a:p>
        </p:txBody>
      </p:sp>
      <p:grpSp>
        <p:nvGrpSpPr>
          <p:cNvPr id="21519" name="Group 15"/>
          <p:cNvGrpSpPr>
            <a:grpSpLocks/>
          </p:cNvGrpSpPr>
          <p:nvPr/>
        </p:nvGrpSpPr>
        <p:grpSpPr bwMode="auto">
          <a:xfrm>
            <a:off x="5791202" y="1219200"/>
            <a:ext cx="3281364" cy="2971800"/>
            <a:chOff x="2688" y="768"/>
            <a:chExt cx="2067" cy="1872"/>
          </a:xfrm>
        </p:grpSpPr>
        <p:sp>
          <p:nvSpPr>
            <p:cNvPr id="21520" name="Oval 16"/>
            <p:cNvSpPr>
              <a:spLocks noChangeAspect="1" noChangeArrowheads="1"/>
            </p:cNvSpPr>
            <p:nvPr/>
          </p:nvSpPr>
          <p:spPr bwMode="auto">
            <a:xfrm>
              <a:off x="2688" y="2352"/>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1" name="Text Box 17"/>
            <p:cNvSpPr txBox="1">
              <a:spLocks noChangeArrowheads="1"/>
            </p:cNvSpPr>
            <p:nvPr/>
          </p:nvSpPr>
          <p:spPr bwMode="auto">
            <a:xfrm>
              <a:off x="3744" y="768"/>
              <a:ext cx="101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rgbClr val="FF0000"/>
                  </a:solidFill>
                </a:rPr>
                <a:t>Protostern</a:t>
              </a:r>
              <a:endParaRPr lang="en-US" altLang="en-US" sz="2400" dirty="0">
                <a:solidFill>
                  <a:srgbClr val="FF0000"/>
                </a:solidFill>
              </a:endParaRPr>
            </a:p>
          </p:txBody>
        </p:sp>
        <p:sp>
          <p:nvSpPr>
            <p:cNvPr id="21522" name="Line 18"/>
            <p:cNvSpPr>
              <a:spLocks noChangeShapeType="1"/>
            </p:cNvSpPr>
            <p:nvPr/>
          </p:nvSpPr>
          <p:spPr bwMode="auto">
            <a:xfrm rot="21407249" flipH="1">
              <a:off x="2880" y="1104"/>
              <a:ext cx="1296" cy="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29" name="Group 25"/>
          <p:cNvGrpSpPr>
            <a:grpSpLocks/>
          </p:cNvGrpSpPr>
          <p:nvPr/>
        </p:nvGrpSpPr>
        <p:grpSpPr bwMode="auto">
          <a:xfrm>
            <a:off x="1889126" y="1219201"/>
            <a:ext cx="5959475" cy="2803525"/>
            <a:chOff x="230" y="768"/>
            <a:chExt cx="3754" cy="1766"/>
          </a:xfrm>
        </p:grpSpPr>
        <p:grpSp>
          <p:nvGrpSpPr>
            <p:cNvPr id="21523" name="Group 19"/>
            <p:cNvGrpSpPr>
              <a:grpSpLocks/>
            </p:cNvGrpSpPr>
            <p:nvPr/>
          </p:nvGrpSpPr>
          <p:grpSpPr bwMode="auto">
            <a:xfrm>
              <a:off x="230" y="768"/>
              <a:ext cx="3754" cy="1766"/>
              <a:chOff x="230" y="768"/>
              <a:chExt cx="3754" cy="1766"/>
            </a:xfrm>
          </p:grpSpPr>
          <p:sp>
            <p:nvSpPr>
              <p:cNvPr id="21524" name="Oval 20"/>
              <p:cNvSpPr>
                <a:spLocks noChangeArrowheads="1"/>
              </p:cNvSpPr>
              <p:nvPr/>
            </p:nvSpPr>
            <p:spPr bwMode="auto">
              <a:xfrm>
                <a:off x="1681" y="2448"/>
                <a:ext cx="2303" cy="86"/>
              </a:xfrm>
              <a:prstGeom prst="ellipse">
                <a:avLst/>
              </a:prstGeom>
              <a:solidFill>
                <a:srgbClr val="993366">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5" name="Text Box 21"/>
              <p:cNvSpPr txBox="1">
                <a:spLocks noChangeArrowheads="1"/>
              </p:cNvSpPr>
              <p:nvPr/>
            </p:nvSpPr>
            <p:spPr bwMode="auto">
              <a:xfrm>
                <a:off x="230" y="768"/>
                <a:ext cx="16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Akkretionsscheibe</a:t>
                </a:r>
                <a:endParaRPr lang="en-US" altLang="en-US" sz="2400" dirty="0"/>
              </a:p>
            </p:txBody>
          </p:sp>
          <p:sp>
            <p:nvSpPr>
              <p:cNvPr id="21526" name="Line 22"/>
              <p:cNvSpPr>
                <a:spLocks noChangeShapeType="1"/>
              </p:cNvSpPr>
              <p:nvPr/>
            </p:nvSpPr>
            <p:spPr bwMode="auto">
              <a:xfrm>
                <a:off x="816" y="1056"/>
                <a:ext cx="912" cy="13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27" name="AutoShape 23"/>
            <p:cNvSpPr>
              <a:spLocks noChangeAspect="1" noChangeArrowheads="1"/>
            </p:cNvSpPr>
            <p:nvPr/>
          </p:nvSpPr>
          <p:spPr bwMode="auto">
            <a:xfrm>
              <a:off x="3168" y="2448"/>
              <a:ext cx="173" cy="86"/>
            </a:xfrm>
            <a:prstGeom prst="leftArrow">
              <a:avLst>
                <a:gd name="adj1" fmla="val 50000"/>
                <a:gd name="adj2" fmla="val 5029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8" name="AutoShape 24"/>
            <p:cNvSpPr>
              <a:spLocks noChangeAspect="1" noChangeArrowheads="1"/>
            </p:cNvSpPr>
            <p:nvPr/>
          </p:nvSpPr>
          <p:spPr bwMode="auto">
            <a:xfrm>
              <a:off x="2256" y="2448"/>
              <a:ext cx="173" cy="86"/>
            </a:xfrm>
            <a:prstGeom prst="rightArrow">
              <a:avLst>
                <a:gd name="adj1" fmla="val 50000"/>
                <a:gd name="adj2" fmla="val 5029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569200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strVal val="4*#ppt_w"/>
                                          </p:val>
                                        </p:tav>
                                        <p:tav tm="100000">
                                          <p:val>
                                            <p:strVal val="#ppt_w"/>
                                          </p:val>
                                        </p:tav>
                                      </p:tavLst>
                                    </p:anim>
                                    <p:anim calcmode="lin" valueType="num">
                                      <p:cBhvr>
                                        <p:cTn id="8" dur="500" fill="hold"/>
                                        <p:tgtEl>
                                          <p:spTgt spid="21506"/>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1529"/>
                                        </p:tgtEl>
                                        <p:attrNameLst>
                                          <p:attrName>style.visibility</p:attrName>
                                        </p:attrNameLst>
                                      </p:cBhvr>
                                      <p:to>
                                        <p:strVal val="visible"/>
                                      </p:to>
                                    </p:set>
                                    <p:anim calcmode="lin" valueType="num">
                                      <p:cBhvr>
                                        <p:cTn id="13" dur="500" fill="hold"/>
                                        <p:tgtEl>
                                          <p:spTgt spid="21529"/>
                                        </p:tgtEl>
                                        <p:attrNameLst>
                                          <p:attrName>ppt_w</p:attrName>
                                        </p:attrNameLst>
                                      </p:cBhvr>
                                      <p:tavLst>
                                        <p:tav tm="0">
                                          <p:val>
                                            <p:strVal val="4*#ppt_w"/>
                                          </p:val>
                                        </p:tav>
                                        <p:tav tm="100000">
                                          <p:val>
                                            <p:strVal val="#ppt_w"/>
                                          </p:val>
                                        </p:tav>
                                      </p:tavLst>
                                    </p:anim>
                                    <p:anim calcmode="lin" valueType="num">
                                      <p:cBhvr>
                                        <p:cTn id="14" dur="500" fill="hold"/>
                                        <p:tgtEl>
                                          <p:spTgt spid="21529"/>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21519"/>
                                        </p:tgtEl>
                                        <p:attrNameLst>
                                          <p:attrName>style.visibility</p:attrName>
                                        </p:attrNameLst>
                                      </p:cBhvr>
                                      <p:to>
                                        <p:strVal val="visible"/>
                                      </p:to>
                                    </p:set>
                                    <p:anim calcmode="lin" valueType="num">
                                      <p:cBhvr>
                                        <p:cTn id="19" dur="500" fill="hold"/>
                                        <p:tgtEl>
                                          <p:spTgt spid="21519"/>
                                        </p:tgtEl>
                                        <p:attrNameLst>
                                          <p:attrName>ppt_w</p:attrName>
                                        </p:attrNameLst>
                                      </p:cBhvr>
                                      <p:tavLst>
                                        <p:tav tm="0">
                                          <p:val>
                                            <p:fltVal val="0"/>
                                          </p:val>
                                        </p:tav>
                                        <p:tav tm="100000">
                                          <p:val>
                                            <p:strVal val="#ppt_w"/>
                                          </p:val>
                                        </p:tav>
                                      </p:tavLst>
                                    </p:anim>
                                    <p:anim calcmode="lin" valueType="num">
                                      <p:cBhvr>
                                        <p:cTn id="20" dur="500" fill="hold"/>
                                        <p:tgtEl>
                                          <p:spTgt spid="21519"/>
                                        </p:tgtEl>
                                        <p:attrNameLst>
                                          <p:attrName>ppt_h</p:attrName>
                                        </p:attrNameLst>
                                      </p:cBhvr>
                                      <p:tavLst>
                                        <p:tav tm="0">
                                          <p:val>
                                            <p:fltVal val="0"/>
                                          </p:val>
                                        </p:tav>
                                        <p:tav tm="100000">
                                          <p:val>
                                            <p:strVal val="#ppt_h"/>
                                          </p:val>
                                        </p:tav>
                                      </p:tavLst>
                                    </p:anim>
                                    <p:anim calcmode="lin" valueType="num">
                                      <p:cBhvr>
                                        <p:cTn id="21" dur="500" fill="hold"/>
                                        <p:tgtEl>
                                          <p:spTgt spid="21519"/>
                                        </p:tgtEl>
                                        <p:attrNameLst>
                                          <p:attrName>ppt_x</p:attrName>
                                        </p:attrNameLst>
                                      </p:cBhvr>
                                      <p:tavLst>
                                        <p:tav tm="0">
                                          <p:val>
                                            <p:fltVal val="0.5"/>
                                          </p:val>
                                        </p:tav>
                                        <p:tav tm="100000">
                                          <p:val>
                                            <p:strVal val="#ppt_x"/>
                                          </p:val>
                                        </p:tav>
                                      </p:tavLst>
                                    </p:anim>
                                    <p:anim calcmode="lin" valueType="num">
                                      <p:cBhvr>
                                        <p:cTn id="22" dur="500" fill="hold"/>
                                        <p:tgtEl>
                                          <p:spTgt spid="21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752600" y="152400"/>
            <a:ext cx="8686800" cy="1066800"/>
          </a:xfrm>
        </p:spPr>
        <p:txBody>
          <a:bodyPr>
            <a:normAutofit/>
          </a:bodyPr>
          <a:lstStyle/>
          <a:p>
            <a:r>
              <a:rPr lang="en-US" altLang="en-US" b="1" dirty="0" err="1"/>
              <a:t>Ein</a:t>
            </a:r>
            <a:r>
              <a:rPr lang="en-US" altLang="en-US" b="1" dirty="0"/>
              <a:t> </a:t>
            </a:r>
            <a:r>
              <a:rPr lang="en-US" altLang="en-US" b="1" dirty="0" err="1"/>
              <a:t>Protostern</a:t>
            </a:r>
            <a:r>
              <a:rPr lang="en-US" altLang="en-US" b="1" dirty="0"/>
              <a:t> </a:t>
            </a:r>
            <a:r>
              <a:rPr lang="en-US" altLang="en-US" b="1" dirty="0" err="1"/>
              <a:t>entsteht</a:t>
            </a:r>
            <a:endParaRPr lang="en-US" altLang="en-US" b="1" dirty="0"/>
          </a:p>
        </p:txBody>
      </p:sp>
      <p:grpSp>
        <p:nvGrpSpPr>
          <p:cNvPr id="120835" name="Group 3"/>
          <p:cNvGrpSpPr>
            <a:grpSpLocks/>
          </p:cNvGrpSpPr>
          <p:nvPr/>
        </p:nvGrpSpPr>
        <p:grpSpPr bwMode="auto">
          <a:xfrm>
            <a:off x="5380037" y="1219201"/>
            <a:ext cx="3800474" cy="4886325"/>
            <a:chOff x="2429" y="768"/>
            <a:chExt cx="2394" cy="3078"/>
          </a:xfrm>
        </p:grpSpPr>
        <p:grpSp>
          <p:nvGrpSpPr>
            <p:cNvPr id="120836" name="Group 4"/>
            <p:cNvGrpSpPr>
              <a:grpSpLocks/>
            </p:cNvGrpSpPr>
            <p:nvPr/>
          </p:nvGrpSpPr>
          <p:grpSpPr bwMode="auto">
            <a:xfrm>
              <a:off x="2429" y="768"/>
              <a:ext cx="720" cy="3078"/>
              <a:chOff x="2448" y="816"/>
              <a:chExt cx="720" cy="3078"/>
            </a:xfrm>
          </p:grpSpPr>
          <p:sp>
            <p:nvSpPr>
              <p:cNvPr id="120837" name="AutoShape 5"/>
              <p:cNvSpPr>
                <a:spLocks noChangeAspect="1" noChangeArrowheads="1"/>
              </p:cNvSpPr>
              <p:nvPr/>
            </p:nvSpPr>
            <p:spPr bwMode="auto">
              <a:xfrm>
                <a:off x="2542" y="2304"/>
                <a:ext cx="530" cy="1590"/>
              </a:xfrm>
              <a:prstGeom prst="triangle">
                <a:avLst>
                  <a:gd name="adj" fmla="val 50000"/>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38" name="AutoShape 6"/>
              <p:cNvSpPr>
                <a:spLocks noChangeAspect="1" noChangeArrowheads="1"/>
              </p:cNvSpPr>
              <p:nvPr/>
            </p:nvSpPr>
            <p:spPr bwMode="auto">
              <a:xfrm rot="10800000">
                <a:off x="2542" y="816"/>
                <a:ext cx="530" cy="1590"/>
              </a:xfrm>
              <a:prstGeom prst="triangle">
                <a:avLst>
                  <a:gd name="adj" fmla="val 50000"/>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39" name="AutoShape 7"/>
              <p:cNvSpPr>
                <a:spLocks noChangeAspect="1" noChangeArrowheads="1"/>
              </p:cNvSpPr>
              <p:nvPr/>
            </p:nvSpPr>
            <p:spPr bwMode="auto">
              <a:xfrm rot="720000">
                <a:off x="2976" y="1536"/>
                <a:ext cx="144" cy="290"/>
              </a:xfrm>
              <a:prstGeom prst="upArrow">
                <a:avLst>
                  <a:gd name="adj1" fmla="val 50000"/>
                  <a:gd name="adj2" fmla="val 503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40" name="AutoShape 8"/>
              <p:cNvSpPr>
                <a:spLocks noChangeAspect="1" noChangeArrowheads="1"/>
              </p:cNvSpPr>
              <p:nvPr/>
            </p:nvSpPr>
            <p:spPr bwMode="auto">
              <a:xfrm rot="20880000">
                <a:off x="2496" y="1536"/>
                <a:ext cx="144" cy="290"/>
              </a:xfrm>
              <a:prstGeom prst="upArrow">
                <a:avLst>
                  <a:gd name="adj1" fmla="val 50000"/>
                  <a:gd name="adj2" fmla="val 503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41" name="AutoShape 9"/>
              <p:cNvSpPr>
                <a:spLocks noChangeAspect="1" noChangeArrowheads="1"/>
              </p:cNvSpPr>
              <p:nvPr/>
            </p:nvSpPr>
            <p:spPr bwMode="auto">
              <a:xfrm rot="10080000">
                <a:off x="3024" y="3120"/>
                <a:ext cx="144" cy="290"/>
              </a:xfrm>
              <a:prstGeom prst="upArrow">
                <a:avLst>
                  <a:gd name="adj1" fmla="val 50000"/>
                  <a:gd name="adj2" fmla="val 503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42" name="AutoShape 10"/>
              <p:cNvSpPr>
                <a:spLocks noChangeAspect="1" noChangeArrowheads="1"/>
              </p:cNvSpPr>
              <p:nvPr/>
            </p:nvSpPr>
            <p:spPr bwMode="auto">
              <a:xfrm rot="11520000">
                <a:off x="2448" y="3118"/>
                <a:ext cx="144" cy="290"/>
              </a:xfrm>
              <a:prstGeom prst="upArrow">
                <a:avLst>
                  <a:gd name="adj1" fmla="val 50000"/>
                  <a:gd name="adj2" fmla="val 503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0843" name="Text Box 11"/>
            <p:cNvSpPr txBox="1">
              <a:spLocks noChangeArrowheads="1"/>
            </p:cNvSpPr>
            <p:nvPr/>
          </p:nvSpPr>
          <p:spPr bwMode="auto">
            <a:xfrm>
              <a:off x="3992" y="1152"/>
              <a:ext cx="83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Wind/Jet</a:t>
              </a:r>
            </a:p>
          </p:txBody>
        </p:sp>
        <p:sp>
          <p:nvSpPr>
            <p:cNvPr id="120844" name="Line 12"/>
            <p:cNvSpPr>
              <a:spLocks noChangeShapeType="1"/>
            </p:cNvSpPr>
            <p:nvPr/>
          </p:nvSpPr>
          <p:spPr bwMode="auto">
            <a:xfrm flipH="1">
              <a:off x="3187" y="1296"/>
              <a:ext cx="74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0845" name="Group 13"/>
          <p:cNvGrpSpPr>
            <a:grpSpLocks/>
          </p:cNvGrpSpPr>
          <p:nvPr/>
        </p:nvGrpSpPr>
        <p:grpSpPr bwMode="auto">
          <a:xfrm>
            <a:off x="720725" y="1447800"/>
            <a:ext cx="8804275" cy="4495800"/>
            <a:chOff x="-506" y="912"/>
            <a:chExt cx="5546" cy="2832"/>
          </a:xfrm>
        </p:grpSpPr>
        <p:sp>
          <p:nvSpPr>
            <p:cNvPr id="120846" name="Oval 14"/>
            <p:cNvSpPr>
              <a:spLocks noChangeAspect="1" noChangeArrowheads="1"/>
            </p:cNvSpPr>
            <p:nvPr/>
          </p:nvSpPr>
          <p:spPr bwMode="auto">
            <a:xfrm>
              <a:off x="2563" y="1299"/>
              <a:ext cx="461" cy="9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0847" name="Group 15"/>
            <p:cNvGrpSpPr>
              <a:grpSpLocks/>
            </p:cNvGrpSpPr>
            <p:nvPr/>
          </p:nvGrpSpPr>
          <p:grpSpPr bwMode="auto">
            <a:xfrm>
              <a:off x="-506" y="912"/>
              <a:ext cx="5546" cy="2832"/>
              <a:chOff x="-506" y="912"/>
              <a:chExt cx="5546" cy="2832"/>
            </a:xfrm>
          </p:grpSpPr>
          <p:sp>
            <p:nvSpPr>
              <p:cNvPr id="120848" name="Line 16"/>
              <p:cNvSpPr>
                <a:spLocks noChangeShapeType="1"/>
              </p:cNvSpPr>
              <p:nvPr/>
            </p:nvSpPr>
            <p:spPr bwMode="auto">
              <a:xfrm flipV="1">
                <a:off x="2784" y="912"/>
                <a:ext cx="0" cy="28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9" name="Line 17"/>
              <p:cNvSpPr>
                <a:spLocks noChangeShapeType="1"/>
              </p:cNvSpPr>
              <p:nvPr/>
            </p:nvSpPr>
            <p:spPr bwMode="auto">
              <a:xfrm>
                <a:off x="2765" y="1392"/>
                <a:ext cx="11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0850" name="Group 18"/>
              <p:cNvGrpSpPr>
                <a:grpSpLocks/>
              </p:cNvGrpSpPr>
              <p:nvPr/>
            </p:nvGrpSpPr>
            <p:grpSpPr bwMode="auto">
              <a:xfrm>
                <a:off x="-506" y="1200"/>
                <a:ext cx="5546" cy="1392"/>
                <a:chOff x="-506" y="1200"/>
                <a:chExt cx="5546" cy="1392"/>
              </a:xfrm>
            </p:grpSpPr>
            <p:sp>
              <p:nvSpPr>
                <p:cNvPr id="120851" name="Text Box 19"/>
                <p:cNvSpPr txBox="1">
                  <a:spLocks noChangeArrowheads="1"/>
                </p:cNvSpPr>
                <p:nvPr/>
              </p:nvSpPr>
              <p:spPr bwMode="auto">
                <a:xfrm>
                  <a:off x="-506" y="1200"/>
                  <a:ext cx="26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Rotierende</a:t>
                  </a:r>
                  <a:r>
                    <a:rPr lang="en-US" altLang="en-US" sz="2400" dirty="0"/>
                    <a:t> </a:t>
                  </a:r>
                  <a:r>
                    <a:rPr lang="en-US" altLang="en-US" sz="2400" dirty="0" err="1"/>
                    <a:t>Akkretionsscheibe</a:t>
                  </a:r>
                  <a:endParaRPr lang="en-US" altLang="en-US" sz="2400" dirty="0"/>
                </a:p>
              </p:txBody>
            </p:sp>
            <p:grpSp>
              <p:nvGrpSpPr>
                <p:cNvPr id="120852" name="Group 20"/>
                <p:cNvGrpSpPr>
                  <a:grpSpLocks/>
                </p:cNvGrpSpPr>
                <p:nvPr/>
              </p:nvGrpSpPr>
              <p:grpSpPr bwMode="auto">
                <a:xfrm>
                  <a:off x="433" y="1488"/>
                  <a:ext cx="4607" cy="1104"/>
                  <a:chOff x="433" y="1488"/>
                  <a:chExt cx="4607" cy="1104"/>
                </a:xfrm>
              </p:grpSpPr>
              <p:sp>
                <p:nvSpPr>
                  <p:cNvPr id="120853" name="Oval 21"/>
                  <p:cNvSpPr>
                    <a:spLocks noChangeAspect="1" noChangeArrowheads="1"/>
                  </p:cNvSpPr>
                  <p:nvPr/>
                </p:nvSpPr>
                <p:spPr bwMode="auto">
                  <a:xfrm>
                    <a:off x="433" y="2131"/>
                    <a:ext cx="4607" cy="461"/>
                  </a:xfrm>
                  <a:prstGeom prst="ellipse">
                    <a:avLst/>
                  </a:prstGeom>
                  <a:solidFill>
                    <a:srgbClr val="993366">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54" name="Line 22"/>
                  <p:cNvSpPr>
                    <a:spLocks noChangeShapeType="1"/>
                  </p:cNvSpPr>
                  <p:nvPr/>
                </p:nvSpPr>
                <p:spPr bwMode="auto">
                  <a:xfrm>
                    <a:off x="720" y="1488"/>
                    <a:ext cx="336"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20855" name="Group 23"/>
            <p:cNvGrpSpPr>
              <a:grpSpLocks/>
            </p:cNvGrpSpPr>
            <p:nvPr/>
          </p:nvGrpSpPr>
          <p:grpSpPr bwMode="auto">
            <a:xfrm>
              <a:off x="181" y="2304"/>
              <a:ext cx="3985" cy="1395"/>
              <a:chOff x="181" y="2304"/>
              <a:chExt cx="3985" cy="1395"/>
            </a:xfrm>
          </p:grpSpPr>
          <p:sp>
            <p:nvSpPr>
              <p:cNvPr id="120856" name="AutoShape 24"/>
              <p:cNvSpPr>
                <a:spLocks noChangeAspect="1" noChangeArrowheads="1"/>
              </p:cNvSpPr>
              <p:nvPr/>
            </p:nvSpPr>
            <p:spPr bwMode="auto">
              <a:xfrm>
                <a:off x="3936" y="2304"/>
                <a:ext cx="230" cy="115"/>
              </a:xfrm>
              <a:prstGeom prst="leftArrow">
                <a:avLst>
                  <a:gd name="adj1" fmla="val 50000"/>
                  <a:gd name="adj2" fmla="val 50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0857" name="Group 25"/>
              <p:cNvGrpSpPr>
                <a:grpSpLocks/>
              </p:cNvGrpSpPr>
              <p:nvPr/>
            </p:nvGrpSpPr>
            <p:grpSpPr bwMode="auto">
              <a:xfrm>
                <a:off x="181" y="2304"/>
                <a:ext cx="1884" cy="1395"/>
                <a:chOff x="181" y="2304"/>
                <a:chExt cx="1884" cy="1395"/>
              </a:xfrm>
            </p:grpSpPr>
            <p:sp>
              <p:nvSpPr>
                <p:cNvPr id="120858" name="Text Box 26"/>
                <p:cNvSpPr txBox="1">
                  <a:spLocks noChangeArrowheads="1"/>
                </p:cNvSpPr>
                <p:nvPr/>
              </p:nvSpPr>
              <p:spPr bwMode="auto">
                <a:xfrm>
                  <a:off x="181" y="3408"/>
                  <a:ext cx="188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Akkretiertes</a:t>
                  </a:r>
                  <a:r>
                    <a:rPr lang="en-US" altLang="en-US" sz="2400" dirty="0"/>
                    <a:t> Material</a:t>
                  </a:r>
                </a:p>
              </p:txBody>
            </p:sp>
            <p:sp>
              <p:nvSpPr>
                <p:cNvPr id="120859" name="Line 27"/>
                <p:cNvSpPr>
                  <a:spLocks noChangeShapeType="1"/>
                </p:cNvSpPr>
                <p:nvPr/>
              </p:nvSpPr>
              <p:spPr bwMode="auto">
                <a:xfrm rot="926133" flipV="1">
                  <a:off x="864" y="2352"/>
                  <a:ext cx="384" cy="11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60" name="AutoShape 28"/>
                <p:cNvSpPr>
                  <a:spLocks noChangeAspect="1" noChangeArrowheads="1"/>
                </p:cNvSpPr>
                <p:nvPr/>
              </p:nvSpPr>
              <p:spPr bwMode="auto">
                <a:xfrm>
                  <a:off x="1402" y="2304"/>
                  <a:ext cx="230" cy="115"/>
                </a:xfrm>
                <a:prstGeom prst="rightArrow">
                  <a:avLst>
                    <a:gd name="adj1" fmla="val 50000"/>
                    <a:gd name="adj2" fmla="val 50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20861" name="Group 29"/>
          <p:cNvGrpSpPr>
            <a:grpSpLocks/>
          </p:cNvGrpSpPr>
          <p:nvPr/>
        </p:nvGrpSpPr>
        <p:grpSpPr bwMode="auto">
          <a:xfrm>
            <a:off x="5486403" y="3276602"/>
            <a:ext cx="4954590" cy="2560638"/>
            <a:chOff x="2496" y="2064"/>
            <a:chExt cx="3121" cy="1613"/>
          </a:xfrm>
        </p:grpSpPr>
        <p:grpSp>
          <p:nvGrpSpPr>
            <p:cNvPr id="120862" name="Group 30"/>
            <p:cNvGrpSpPr>
              <a:grpSpLocks/>
            </p:cNvGrpSpPr>
            <p:nvPr/>
          </p:nvGrpSpPr>
          <p:grpSpPr bwMode="auto">
            <a:xfrm>
              <a:off x="2496" y="2064"/>
              <a:ext cx="3121" cy="1613"/>
              <a:chOff x="2496" y="2064"/>
              <a:chExt cx="3121" cy="1613"/>
            </a:xfrm>
          </p:grpSpPr>
          <p:sp>
            <p:nvSpPr>
              <p:cNvPr id="120863" name="Oval 31"/>
              <p:cNvSpPr>
                <a:spLocks noChangeAspect="1" noChangeArrowheads="1"/>
              </p:cNvSpPr>
              <p:nvPr/>
            </p:nvSpPr>
            <p:spPr bwMode="auto">
              <a:xfrm>
                <a:off x="2496" y="2064"/>
                <a:ext cx="576" cy="57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64" name="Text Box 32"/>
              <p:cNvSpPr txBox="1">
                <a:spLocks noChangeArrowheads="1"/>
              </p:cNvSpPr>
              <p:nvPr/>
            </p:nvSpPr>
            <p:spPr bwMode="auto">
              <a:xfrm>
                <a:off x="3830" y="3386"/>
                <a:ext cx="178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Entstehender</a:t>
                </a:r>
                <a:r>
                  <a:rPr lang="en-US" altLang="en-US" sz="2400" dirty="0"/>
                  <a:t> Stern</a:t>
                </a:r>
              </a:p>
            </p:txBody>
          </p:sp>
        </p:grpSp>
        <p:sp>
          <p:nvSpPr>
            <p:cNvPr id="120865" name="Line 33"/>
            <p:cNvSpPr>
              <a:spLocks noChangeShapeType="1"/>
            </p:cNvSpPr>
            <p:nvPr/>
          </p:nvSpPr>
          <p:spPr bwMode="auto">
            <a:xfrm flipH="1" flipV="1">
              <a:off x="2928" y="2352"/>
              <a:ext cx="1248" cy="10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0866" name="Group 34"/>
          <p:cNvGrpSpPr>
            <a:grpSpLocks/>
          </p:cNvGrpSpPr>
          <p:nvPr/>
        </p:nvGrpSpPr>
        <p:grpSpPr bwMode="auto">
          <a:xfrm>
            <a:off x="1524000" y="2420939"/>
            <a:ext cx="10710865" cy="1236663"/>
            <a:chOff x="0" y="1525"/>
            <a:chExt cx="6747" cy="779"/>
          </a:xfrm>
        </p:grpSpPr>
        <p:sp>
          <p:nvSpPr>
            <p:cNvPr id="120867" name="AutoShape 35"/>
            <p:cNvSpPr>
              <a:spLocks noChangeArrowheads="1"/>
            </p:cNvSpPr>
            <p:nvPr/>
          </p:nvSpPr>
          <p:spPr bwMode="auto">
            <a:xfrm rot="19800000">
              <a:off x="4896" y="2131"/>
              <a:ext cx="576" cy="173"/>
            </a:xfrm>
            <a:prstGeom prst="leftArrow">
              <a:avLst>
                <a:gd name="adj1" fmla="val 50000"/>
                <a:gd name="adj2" fmla="val 83237"/>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68" name="AutoShape 36"/>
            <p:cNvSpPr>
              <a:spLocks noChangeArrowheads="1"/>
            </p:cNvSpPr>
            <p:nvPr/>
          </p:nvSpPr>
          <p:spPr bwMode="auto">
            <a:xfrm rot="12600000">
              <a:off x="0" y="2131"/>
              <a:ext cx="576" cy="173"/>
            </a:xfrm>
            <a:prstGeom prst="leftArrow">
              <a:avLst>
                <a:gd name="adj1" fmla="val 50000"/>
                <a:gd name="adj2" fmla="val 83237"/>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69" name="Text Box 37"/>
            <p:cNvSpPr txBox="1">
              <a:spLocks noChangeArrowheads="1"/>
            </p:cNvSpPr>
            <p:nvPr/>
          </p:nvSpPr>
          <p:spPr bwMode="auto">
            <a:xfrm rot="19800000">
              <a:off x="4603" y="1525"/>
              <a:ext cx="214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Einfallendes</a:t>
              </a:r>
              <a:r>
                <a:rPr lang="en-US" altLang="en-US" sz="2400" dirty="0"/>
                <a:t> Gas/</a:t>
              </a:r>
              <a:r>
                <a:rPr lang="en-US" altLang="en-US" sz="2400" dirty="0" err="1"/>
                <a:t>Staub</a:t>
              </a:r>
              <a:endParaRPr lang="en-US" altLang="en-US" sz="2400" dirty="0"/>
            </a:p>
          </p:txBody>
        </p:sp>
      </p:grpSp>
      <p:sp>
        <p:nvSpPr>
          <p:cNvPr id="120870" name="Text Box 38"/>
          <p:cNvSpPr txBox="1">
            <a:spLocks noChangeArrowheads="1"/>
          </p:cNvSpPr>
          <p:nvPr/>
        </p:nvSpPr>
        <p:spPr bwMode="auto">
          <a:xfrm>
            <a:off x="6689726" y="2133600"/>
            <a:ext cx="405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t>trägt</a:t>
            </a:r>
            <a:r>
              <a:rPr lang="en-US" altLang="en-US" sz="2400" dirty="0"/>
              <a:t> </a:t>
            </a:r>
            <a:r>
              <a:rPr lang="en-US" altLang="en-US" sz="2400" dirty="0" err="1"/>
              <a:t>Drehimpuls</a:t>
            </a:r>
            <a:r>
              <a:rPr lang="en-US" altLang="en-US" sz="2400" dirty="0"/>
              <a:t> fort</a:t>
            </a:r>
          </a:p>
        </p:txBody>
      </p:sp>
    </p:spTree>
    <p:extLst>
      <p:ext uri="{BB962C8B-B14F-4D97-AF65-F5344CB8AC3E}">
        <p14:creationId xmlns:p14="http://schemas.microsoft.com/office/powerpoint/2010/main" val="3876281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20845"/>
                                        </p:tgtEl>
                                        <p:attrNameLst>
                                          <p:attrName>style.visibility</p:attrName>
                                        </p:attrNameLst>
                                      </p:cBhvr>
                                      <p:to>
                                        <p:strVal val="visible"/>
                                      </p:to>
                                    </p:set>
                                    <p:anim calcmode="lin" valueType="num">
                                      <p:cBhvr>
                                        <p:cTn id="7" dur="500" fill="hold"/>
                                        <p:tgtEl>
                                          <p:spTgt spid="120845"/>
                                        </p:tgtEl>
                                        <p:attrNameLst>
                                          <p:attrName>ppt_w</p:attrName>
                                        </p:attrNameLst>
                                      </p:cBhvr>
                                      <p:tavLst>
                                        <p:tav tm="0">
                                          <p:val>
                                            <p:strVal val="4*#ppt_w"/>
                                          </p:val>
                                        </p:tav>
                                        <p:tav tm="100000">
                                          <p:val>
                                            <p:strVal val="#ppt_w"/>
                                          </p:val>
                                        </p:tav>
                                      </p:tavLst>
                                    </p:anim>
                                    <p:anim calcmode="lin" valueType="num">
                                      <p:cBhvr>
                                        <p:cTn id="8" dur="500" fill="hold"/>
                                        <p:tgtEl>
                                          <p:spTgt spid="120845"/>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120861"/>
                                        </p:tgtEl>
                                        <p:attrNameLst>
                                          <p:attrName>style.visibility</p:attrName>
                                        </p:attrNameLst>
                                      </p:cBhvr>
                                      <p:to>
                                        <p:strVal val="visible"/>
                                      </p:to>
                                    </p:set>
                                    <p:anim calcmode="lin" valueType="num">
                                      <p:cBhvr>
                                        <p:cTn id="13" dur="500" fill="hold"/>
                                        <p:tgtEl>
                                          <p:spTgt spid="120861"/>
                                        </p:tgtEl>
                                        <p:attrNameLst>
                                          <p:attrName>ppt_w</p:attrName>
                                        </p:attrNameLst>
                                      </p:cBhvr>
                                      <p:tavLst>
                                        <p:tav tm="0">
                                          <p:val>
                                            <p:fltVal val="0"/>
                                          </p:val>
                                        </p:tav>
                                        <p:tav tm="100000">
                                          <p:val>
                                            <p:strVal val="#ppt_w"/>
                                          </p:val>
                                        </p:tav>
                                      </p:tavLst>
                                    </p:anim>
                                    <p:anim calcmode="lin" valueType="num">
                                      <p:cBhvr>
                                        <p:cTn id="14" dur="500" fill="hold"/>
                                        <p:tgtEl>
                                          <p:spTgt spid="120861"/>
                                        </p:tgtEl>
                                        <p:attrNameLst>
                                          <p:attrName>ppt_h</p:attrName>
                                        </p:attrNameLst>
                                      </p:cBhvr>
                                      <p:tavLst>
                                        <p:tav tm="0">
                                          <p:val>
                                            <p:fltVal val="0"/>
                                          </p:val>
                                        </p:tav>
                                        <p:tav tm="100000">
                                          <p:val>
                                            <p:strVal val="#ppt_h"/>
                                          </p:val>
                                        </p:tav>
                                      </p:tavLst>
                                    </p:anim>
                                    <p:anim calcmode="lin" valueType="num">
                                      <p:cBhvr>
                                        <p:cTn id="15" dur="500" fill="hold"/>
                                        <p:tgtEl>
                                          <p:spTgt spid="120861"/>
                                        </p:tgtEl>
                                        <p:attrNameLst>
                                          <p:attrName>ppt_x</p:attrName>
                                        </p:attrNameLst>
                                      </p:cBhvr>
                                      <p:tavLst>
                                        <p:tav tm="0">
                                          <p:val>
                                            <p:fltVal val="0.5"/>
                                          </p:val>
                                        </p:tav>
                                        <p:tav tm="100000">
                                          <p:val>
                                            <p:strVal val="#ppt_x"/>
                                          </p:val>
                                        </p:tav>
                                      </p:tavLst>
                                    </p:anim>
                                    <p:anim calcmode="lin" valueType="num">
                                      <p:cBhvr>
                                        <p:cTn id="16" dur="500" fill="hold"/>
                                        <p:tgtEl>
                                          <p:spTgt spid="12086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20866"/>
                                        </p:tgtEl>
                                        <p:attrNameLst>
                                          <p:attrName>style.visibility</p:attrName>
                                        </p:attrNameLst>
                                      </p:cBhvr>
                                      <p:to>
                                        <p:strVal val="visible"/>
                                      </p:to>
                                    </p:set>
                                    <p:anim calcmode="lin" valueType="num">
                                      <p:cBhvr>
                                        <p:cTn id="21" dur="500" fill="hold"/>
                                        <p:tgtEl>
                                          <p:spTgt spid="120866"/>
                                        </p:tgtEl>
                                        <p:attrNameLst>
                                          <p:attrName>ppt_w</p:attrName>
                                        </p:attrNameLst>
                                      </p:cBhvr>
                                      <p:tavLst>
                                        <p:tav tm="0">
                                          <p:val>
                                            <p:strVal val="4*#ppt_w"/>
                                          </p:val>
                                        </p:tav>
                                        <p:tav tm="100000">
                                          <p:val>
                                            <p:strVal val="#ppt_w"/>
                                          </p:val>
                                        </p:tav>
                                      </p:tavLst>
                                    </p:anim>
                                    <p:anim calcmode="lin" valueType="num">
                                      <p:cBhvr>
                                        <p:cTn id="22" dur="500" fill="hold"/>
                                        <p:tgtEl>
                                          <p:spTgt spid="120866"/>
                                        </p:tgtEl>
                                        <p:attrNameLst>
                                          <p:attrName>ppt_h</p:attrName>
                                        </p:attrNameLst>
                                      </p:cBhvr>
                                      <p:tavLst>
                                        <p:tav tm="0">
                                          <p:val>
                                            <p:strVal val="4*#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20835"/>
                                        </p:tgtEl>
                                        <p:attrNameLst>
                                          <p:attrName>style.visibility</p:attrName>
                                        </p:attrNameLst>
                                      </p:cBhvr>
                                      <p:to>
                                        <p:strVal val="visible"/>
                                      </p:to>
                                    </p:set>
                                    <p:anim calcmode="lin" valueType="num">
                                      <p:cBhvr>
                                        <p:cTn id="27" dur="500" fill="hold"/>
                                        <p:tgtEl>
                                          <p:spTgt spid="120835"/>
                                        </p:tgtEl>
                                        <p:attrNameLst>
                                          <p:attrName>ppt_w</p:attrName>
                                        </p:attrNameLst>
                                      </p:cBhvr>
                                      <p:tavLst>
                                        <p:tav tm="0">
                                          <p:val>
                                            <p:fltVal val="0"/>
                                          </p:val>
                                        </p:tav>
                                        <p:tav tm="100000">
                                          <p:val>
                                            <p:strVal val="#ppt_w"/>
                                          </p:val>
                                        </p:tav>
                                      </p:tavLst>
                                    </p:anim>
                                    <p:anim calcmode="lin" valueType="num">
                                      <p:cBhvr>
                                        <p:cTn id="28" dur="500" fill="hold"/>
                                        <p:tgtEl>
                                          <p:spTgt spid="120835"/>
                                        </p:tgtEl>
                                        <p:attrNameLst>
                                          <p:attrName>ppt_h</p:attrName>
                                        </p:attrNameLst>
                                      </p:cBhvr>
                                      <p:tavLst>
                                        <p:tav tm="0">
                                          <p:val>
                                            <p:fltVal val="0"/>
                                          </p:val>
                                        </p:tav>
                                        <p:tav tm="100000">
                                          <p:val>
                                            <p:strVal val="#ppt_h"/>
                                          </p:val>
                                        </p:tav>
                                      </p:tavLst>
                                    </p:anim>
                                    <p:anim calcmode="lin" valueType="num">
                                      <p:cBhvr>
                                        <p:cTn id="29" dur="500" fill="hold"/>
                                        <p:tgtEl>
                                          <p:spTgt spid="120835"/>
                                        </p:tgtEl>
                                        <p:attrNameLst>
                                          <p:attrName>ppt_x</p:attrName>
                                        </p:attrNameLst>
                                      </p:cBhvr>
                                      <p:tavLst>
                                        <p:tav tm="0">
                                          <p:val>
                                            <p:fltVal val="0.5"/>
                                          </p:val>
                                        </p:tav>
                                        <p:tav tm="100000">
                                          <p:val>
                                            <p:strVal val="#ppt_x"/>
                                          </p:val>
                                        </p:tav>
                                      </p:tavLst>
                                    </p:anim>
                                    <p:anim calcmode="lin" valueType="num">
                                      <p:cBhvr>
                                        <p:cTn id="30" dur="500" fill="hold"/>
                                        <p:tgtEl>
                                          <p:spTgt spid="12083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0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a:t>Gibt</a:t>
            </a:r>
            <a:r>
              <a:rPr lang="en-US" dirty="0"/>
              <a:t> </a:t>
            </a:r>
            <a:r>
              <a:rPr lang="en-US" dirty="0" err="1"/>
              <a:t>es</a:t>
            </a:r>
            <a:r>
              <a:rPr lang="en-US" dirty="0"/>
              <a:t> </a:t>
            </a:r>
            <a:r>
              <a:rPr lang="en-US" dirty="0" err="1"/>
              <a:t>Akkretionsscheiben</a:t>
            </a:r>
            <a:r>
              <a:rPr lang="en-US" dirty="0"/>
              <a:t>?</a:t>
            </a:r>
          </a:p>
        </p:txBody>
      </p:sp>
      <p:graphicFrame>
        <p:nvGraphicFramePr>
          <p:cNvPr id="6" name="Object 3"/>
          <p:cNvGraphicFramePr>
            <a:graphicFrameLocks noGrp="1" noChangeAspect="1"/>
          </p:cNvGraphicFramePr>
          <p:nvPr>
            <p:ph sz="half" idx="4294967295"/>
            <p:extLst/>
          </p:nvPr>
        </p:nvGraphicFramePr>
        <p:xfrm>
          <a:off x="4799763" y="1825625"/>
          <a:ext cx="6918054" cy="4351338"/>
        </p:xfrm>
        <a:graphic>
          <a:graphicData uri="http://schemas.openxmlformats.org/presentationml/2006/ole">
            <mc:AlternateContent xmlns:mc="http://schemas.openxmlformats.org/markup-compatibility/2006">
              <mc:Choice xmlns:v="urn:schemas-microsoft-com:vml" Requires="v">
                <p:oleObj spid="_x0000_s1026" name="Photo Editor Photo" r:id="rId3" imgW="8333333" imgH="5238095" progId="MSPhotoEd.3">
                  <p:embed/>
                </p:oleObj>
              </mc:Choice>
              <mc:Fallback>
                <p:oleObj name="Photo Editor Photo" r:id="rId3" imgW="8333333" imgH="5238095" progId="MSPhotoEd.3">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763" y="1825625"/>
                        <a:ext cx="6918054" cy="4351338"/>
                      </a:xfrm>
                      <a:prstGeom prst="rect">
                        <a:avLst/>
                      </a:prstGeom>
                      <a:noFill/>
                      <a:ln>
                        <a:noFill/>
                      </a:ln>
                      <a:extLst/>
                    </p:spPr>
                  </p:pic>
                </p:oleObj>
              </mc:Fallback>
            </mc:AlternateContent>
          </a:graphicData>
        </a:graphic>
      </p:graphicFrame>
      <p:graphicFrame>
        <p:nvGraphicFramePr>
          <p:cNvPr id="5" name="Object 3"/>
          <p:cNvGraphicFramePr>
            <a:graphicFrameLocks noGrp="1" noChangeAspect="1"/>
          </p:cNvGraphicFramePr>
          <p:nvPr>
            <p:ph sz="half" idx="4294967295"/>
            <p:extLst/>
          </p:nvPr>
        </p:nvGraphicFramePr>
        <p:xfrm>
          <a:off x="838200" y="1825625"/>
          <a:ext cx="3651250" cy="4351338"/>
        </p:xfrm>
        <a:graphic>
          <a:graphicData uri="http://schemas.openxmlformats.org/presentationml/2006/ole">
            <mc:AlternateContent xmlns:mc="http://schemas.openxmlformats.org/markup-compatibility/2006">
              <mc:Choice xmlns:v="urn:schemas-microsoft-com:vml" Requires="v">
                <p:oleObj spid="_x0000_s1027" name="Photo Editor Photo" r:id="rId5" imgW="5714286" imgH="6811326" progId="MSPhotoEd.3">
                  <p:embed/>
                </p:oleObj>
              </mc:Choice>
              <mc:Fallback>
                <p:oleObj name="Photo Editor Photo" r:id="rId5" imgW="5714286" imgH="6811326" progId="MSPhotoEd.3">
                  <p:embed/>
                  <p:pic>
                    <p:nvPicPr>
                      <p:cNvPr id="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825625"/>
                        <a:ext cx="3651250"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86296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Autofit/>
          </a:bodyPr>
          <a:lstStyle/>
          <a:p>
            <a:r>
              <a:rPr lang="en-US" altLang="en-US" dirty="0" err="1"/>
              <a:t>Scheiben</a:t>
            </a:r>
            <a:r>
              <a:rPr lang="en-US" altLang="en-US" dirty="0"/>
              <a:t> und </a:t>
            </a:r>
            <a:r>
              <a:rPr lang="en-US" altLang="en-US" dirty="0" err="1"/>
              <a:t>Hüllen</a:t>
            </a:r>
            <a:r>
              <a:rPr lang="en-US" altLang="en-US" dirty="0"/>
              <a:t> um </a:t>
            </a:r>
            <a:r>
              <a:rPr lang="en-US" altLang="en-US" dirty="0" err="1"/>
              <a:t>junge</a:t>
            </a:r>
            <a:r>
              <a:rPr lang="en-US" altLang="en-US" dirty="0"/>
              <a:t> Sterne</a:t>
            </a:r>
          </a:p>
        </p:txBody>
      </p:sp>
      <p:sp>
        <p:nvSpPr>
          <p:cNvPr id="71683" name="Rectangle 3"/>
          <p:cNvSpPr>
            <a:spLocks noGrp="1" noChangeArrowheads="1"/>
          </p:cNvSpPr>
          <p:nvPr>
            <p:ph type="body" idx="4294967295"/>
          </p:nvPr>
        </p:nvSpPr>
        <p:spPr>
          <a:xfrm>
            <a:off x="3505200" y="1828800"/>
            <a:ext cx="8686800" cy="4267200"/>
          </a:xfrm>
        </p:spPr>
        <p:txBody>
          <a:bodyPr/>
          <a:lstStyle/>
          <a:p>
            <a:pPr>
              <a:buFontTx/>
              <a:buNone/>
            </a:pPr>
            <a:endParaRPr lang="en-US" altLang="en-US">
              <a:cs typeface="Times New Roman" panose="02020603050405020304" pitchFamily="18" charset="0"/>
            </a:endParaRPr>
          </a:p>
          <a:p>
            <a:pPr lvl="1">
              <a:buFontTx/>
              <a:buNone/>
            </a:pPr>
            <a:endParaRPr lang="en-US" altLang="en-US">
              <a:cs typeface="Times New Roman" panose="02020603050405020304" pitchFamily="18" charset="0"/>
            </a:endParaRPr>
          </a:p>
        </p:txBody>
      </p:sp>
      <p:pic>
        <p:nvPicPr>
          <p:cNvPr id="71684" name="Picture 4" descr="C:\Documents and Settings\strom\My Documents\Padgett.Hubble.Dis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9" y="1496367"/>
            <a:ext cx="70104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jet.artist.tiff                                                00031E9EMacintosh HD                   B7464D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175" y="2319337"/>
            <a:ext cx="3325527"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911B2-5455-4DC6-AFF4-F31A35C0095C}"/>
              </a:ext>
            </a:extLst>
          </p:cNvPr>
          <p:cNvSpPr>
            <a:spLocks noGrp="1"/>
          </p:cNvSpPr>
          <p:nvPr>
            <p:ph type="title"/>
          </p:nvPr>
        </p:nvSpPr>
        <p:spPr/>
        <p:txBody>
          <a:bodyPr/>
          <a:lstStyle/>
          <a:p>
            <a:r>
              <a:rPr lang="de-DE" dirty="0"/>
              <a:t>S 106</a:t>
            </a:r>
          </a:p>
        </p:txBody>
      </p:sp>
    </p:spTree>
    <p:extLst>
      <p:ext uri="{BB962C8B-B14F-4D97-AF65-F5344CB8AC3E}">
        <p14:creationId xmlns:p14="http://schemas.microsoft.com/office/powerpoint/2010/main" val="3581429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50226A9-AD06-4D15-BE32-30A9675D8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2" y="-2667001"/>
            <a:ext cx="12220648" cy="12192004"/>
          </a:xfrm>
          <a:prstGeom prst="rect">
            <a:avLst/>
          </a:prstGeom>
        </p:spPr>
      </p:pic>
      <p:sp>
        <p:nvSpPr>
          <p:cNvPr id="5" name="Textfeld 4">
            <a:extLst>
              <a:ext uri="{FF2B5EF4-FFF2-40B4-BE49-F238E27FC236}">
                <a16:creationId xmlns:a16="http://schemas.microsoft.com/office/drawing/2014/main" id="{01F4BADD-573B-4827-8C64-6AF52F02DC2E}"/>
              </a:ext>
            </a:extLst>
          </p:cNvPr>
          <p:cNvSpPr txBox="1"/>
          <p:nvPr/>
        </p:nvSpPr>
        <p:spPr>
          <a:xfrm>
            <a:off x="9868406" y="6211669"/>
            <a:ext cx="2305183" cy="646331"/>
          </a:xfrm>
          <a:prstGeom prst="rect">
            <a:avLst/>
          </a:prstGeom>
          <a:noFill/>
        </p:spPr>
        <p:txBody>
          <a:bodyPr wrap="none" rtlCol="0">
            <a:spAutoFit/>
          </a:bodyPr>
          <a:lstStyle/>
          <a:p>
            <a:r>
              <a:rPr lang="de-DE" dirty="0">
                <a:solidFill>
                  <a:schemeClr val="bg1"/>
                </a:solidFill>
              </a:rPr>
              <a:t>ESO, Davide De Martin</a:t>
            </a:r>
          </a:p>
          <a:p>
            <a:endParaRPr lang="de-DE" dirty="0">
              <a:solidFill>
                <a:schemeClr val="bg1"/>
              </a:solidFill>
            </a:endParaRPr>
          </a:p>
        </p:txBody>
      </p:sp>
      <p:sp>
        <p:nvSpPr>
          <p:cNvPr id="6" name="Textfeld 5">
            <a:extLst>
              <a:ext uri="{FF2B5EF4-FFF2-40B4-BE49-F238E27FC236}">
                <a16:creationId xmlns:a16="http://schemas.microsoft.com/office/drawing/2014/main" id="{91A25FC4-15D0-44F3-BC67-763C1EA130B3}"/>
              </a:ext>
            </a:extLst>
          </p:cNvPr>
          <p:cNvSpPr txBox="1"/>
          <p:nvPr/>
        </p:nvSpPr>
        <p:spPr>
          <a:xfrm>
            <a:off x="970590" y="3619472"/>
            <a:ext cx="615874" cy="369332"/>
          </a:xfrm>
          <a:prstGeom prst="rect">
            <a:avLst/>
          </a:prstGeom>
          <a:noFill/>
        </p:spPr>
        <p:txBody>
          <a:bodyPr wrap="none" rtlCol="0">
            <a:spAutoFit/>
          </a:bodyPr>
          <a:lstStyle/>
          <a:p>
            <a:r>
              <a:rPr lang="de-DE" dirty="0">
                <a:solidFill>
                  <a:schemeClr val="bg1"/>
                </a:solidFill>
              </a:rPr>
              <a:t>M46</a:t>
            </a:r>
          </a:p>
        </p:txBody>
      </p:sp>
      <p:sp>
        <p:nvSpPr>
          <p:cNvPr id="7" name="Textfeld 6">
            <a:extLst>
              <a:ext uri="{FF2B5EF4-FFF2-40B4-BE49-F238E27FC236}">
                <a16:creationId xmlns:a16="http://schemas.microsoft.com/office/drawing/2014/main" id="{21C239C7-75FA-43E2-B0D2-36BE1D82A274}"/>
              </a:ext>
            </a:extLst>
          </p:cNvPr>
          <p:cNvSpPr txBox="1"/>
          <p:nvPr/>
        </p:nvSpPr>
        <p:spPr>
          <a:xfrm>
            <a:off x="6879022" y="2819345"/>
            <a:ext cx="615874" cy="369332"/>
          </a:xfrm>
          <a:prstGeom prst="rect">
            <a:avLst/>
          </a:prstGeom>
          <a:noFill/>
        </p:spPr>
        <p:txBody>
          <a:bodyPr wrap="none" rtlCol="0">
            <a:spAutoFit/>
          </a:bodyPr>
          <a:lstStyle/>
          <a:p>
            <a:r>
              <a:rPr lang="de-DE" dirty="0">
                <a:solidFill>
                  <a:schemeClr val="bg1"/>
                </a:solidFill>
              </a:rPr>
              <a:t>M47</a:t>
            </a:r>
          </a:p>
        </p:txBody>
      </p:sp>
    </p:spTree>
    <p:extLst>
      <p:ext uri="{BB962C8B-B14F-4D97-AF65-F5344CB8AC3E}">
        <p14:creationId xmlns:p14="http://schemas.microsoft.com/office/powerpoint/2010/main" val="894340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911B2-5455-4DC6-AFF4-F31A35C0095C}"/>
              </a:ext>
            </a:extLst>
          </p:cNvPr>
          <p:cNvSpPr>
            <a:spLocks noGrp="1"/>
          </p:cNvSpPr>
          <p:nvPr>
            <p:ph type="title"/>
          </p:nvPr>
        </p:nvSpPr>
        <p:spPr/>
        <p:txBody>
          <a:bodyPr/>
          <a:lstStyle/>
          <a:p>
            <a:r>
              <a:rPr lang="de-DE" dirty="0"/>
              <a:t>S 106</a:t>
            </a:r>
          </a:p>
        </p:txBody>
      </p:sp>
      <p:pic>
        <p:nvPicPr>
          <p:cNvPr id="4" name="Grafik 3">
            <a:extLst>
              <a:ext uri="{FF2B5EF4-FFF2-40B4-BE49-F238E27FC236}">
                <a16:creationId xmlns:a16="http://schemas.microsoft.com/office/drawing/2014/main" id="{979244CF-B70B-435D-9A67-7804697BB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434" y="125920"/>
            <a:ext cx="6508531" cy="6606159"/>
          </a:xfrm>
          <a:prstGeom prst="rect">
            <a:avLst/>
          </a:prstGeom>
        </p:spPr>
      </p:pic>
    </p:spTree>
    <p:extLst>
      <p:ext uri="{BB962C8B-B14F-4D97-AF65-F5344CB8AC3E}">
        <p14:creationId xmlns:p14="http://schemas.microsoft.com/office/powerpoint/2010/main" val="1561832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421A6-881D-4382-BA48-2C8568038804}"/>
              </a:ext>
            </a:extLst>
          </p:cNvPr>
          <p:cNvSpPr>
            <a:spLocks noGrp="1"/>
          </p:cNvSpPr>
          <p:nvPr>
            <p:ph type="title"/>
          </p:nvPr>
        </p:nvSpPr>
        <p:spPr/>
        <p:txBody>
          <a:bodyPr/>
          <a:lstStyle/>
          <a:p>
            <a:r>
              <a:rPr lang="de-DE" dirty="0"/>
              <a:t>Chemie aus Sicht der Astrophysik</a:t>
            </a:r>
          </a:p>
        </p:txBody>
      </p:sp>
      <p:sp>
        <p:nvSpPr>
          <p:cNvPr id="34" name="Inhaltsplatzhalter 33">
            <a:extLst>
              <a:ext uri="{FF2B5EF4-FFF2-40B4-BE49-F238E27FC236}">
                <a16:creationId xmlns:a16="http://schemas.microsoft.com/office/drawing/2014/main" id="{341A3409-5CF4-4FAD-8633-046A32EAEFD8}"/>
              </a:ext>
            </a:extLst>
          </p:cNvPr>
          <p:cNvSpPr>
            <a:spLocks noGrp="1"/>
          </p:cNvSpPr>
          <p:nvPr>
            <p:ph idx="1"/>
          </p:nvPr>
        </p:nvSpPr>
        <p:spPr/>
        <p:txBody>
          <a:bodyPr/>
          <a:lstStyle/>
          <a:p>
            <a:r>
              <a:rPr lang="de-DE" dirty="0"/>
              <a:t>Temperatur = Geschwindigkeit</a:t>
            </a:r>
          </a:p>
          <a:p>
            <a:r>
              <a:rPr lang="de-DE" dirty="0"/>
              <a:t>Hohe Geschwindigkeit</a:t>
            </a:r>
          </a:p>
          <a:p>
            <a:pPr lvl="1"/>
            <a:r>
              <a:rPr lang="de-DE" dirty="0"/>
              <a:t>Häufigere Kollisionen</a:t>
            </a:r>
          </a:p>
          <a:p>
            <a:pPr lvl="1"/>
            <a:r>
              <a:rPr lang="de-DE" dirty="0"/>
              <a:t>Größere Energie (Aktivierungsenergie)</a:t>
            </a:r>
          </a:p>
        </p:txBody>
      </p:sp>
      <p:sp>
        <p:nvSpPr>
          <p:cNvPr id="19" name="Rectangle 4">
            <a:extLst>
              <a:ext uri="{FF2B5EF4-FFF2-40B4-BE49-F238E27FC236}">
                <a16:creationId xmlns:a16="http://schemas.microsoft.com/office/drawing/2014/main" id="{D64C9BDC-FCA0-499F-B79C-B5B5E857A43F}"/>
              </a:ext>
            </a:extLst>
          </p:cNvPr>
          <p:cNvSpPr>
            <a:spLocks noChangeArrowheads="1"/>
          </p:cNvSpPr>
          <p:nvPr/>
        </p:nvSpPr>
        <p:spPr bwMode="auto">
          <a:xfrm>
            <a:off x="957073" y="3933825"/>
            <a:ext cx="4717288" cy="2232025"/>
          </a:xfrm>
          <a:prstGeom prst="rect">
            <a:avLst/>
          </a:prstGeom>
          <a:solidFill>
            <a:srgbClr val="EAEAEA"/>
          </a:solidFill>
          <a:ln w="9525">
            <a:miter lim="800000"/>
            <a:headEnd/>
            <a:tailEnd/>
          </a:ln>
          <a:scene3d>
            <a:camera prst="legacyObliqueTopRight"/>
            <a:lightRig rig="legacyFlat3" dir="b"/>
          </a:scene3d>
          <a:sp3d extrusionH="430200" prstMaterial="legacyWireframe">
            <a:bevelT w="13500" h="13500" prst="angle"/>
            <a:bevelB w="13500" h="13500" prst="angle"/>
            <a:extrusionClr>
              <a:srgbClr val="EAEAEA"/>
            </a:extrusionClr>
            <a:contourClr>
              <a:srgbClr val="EAEAEA"/>
            </a:contourClr>
          </a:sp3d>
        </p:spPr>
        <p:txBody>
          <a:bodyPr>
            <a:flatTx/>
          </a:bodyPr>
          <a:lstStyle/>
          <a:p>
            <a:endParaRPr lang="de-DE"/>
          </a:p>
        </p:txBody>
      </p:sp>
      <p:sp>
        <p:nvSpPr>
          <p:cNvPr id="20" name="Oval 5">
            <a:extLst>
              <a:ext uri="{FF2B5EF4-FFF2-40B4-BE49-F238E27FC236}">
                <a16:creationId xmlns:a16="http://schemas.microsoft.com/office/drawing/2014/main" id="{2415636B-BE47-4344-9402-F22DE1E0CFE4}"/>
              </a:ext>
            </a:extLst>
          </p:cNvPr>
          <p:cNvSpPr>
            <a:spLocks noChangeArrowheads="1"/>
          </p:cNvSpPr>
          <p:nvPr/>
        </p:nvSpPr>
        <p:spPr bwMode="auto">
          <a:xfrm>
            <a:off x="2232660" y="4224338"/>
            <a:ext cx="144463" cy="1444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Oval 6">
            <a:extLst>
              <a:ext uri="{FF2B5EF4-FFF2-40B4-BE49-F238E27FC236}">
                <a16:creationId xmlns:a16="http://schemas.microsoft.com/office/drawing/2014/main" id="{738104E7-1F56-49CE-8DF9-33AC1A6E23DA}"/>
              </a:ext>
            </a:extLst>
          </p:cNvPr>
          <p:cNvSpPr>
            <a:spLocks noChangeArrowheads="1"/>
          </p:cNvSpPr>
          <p:nvPr/>
        </p:nvSpPr>
        <p:spPr bwMode="auto">
          <a:xfrm>
            <a:off x="3802698" y="5807075"/>
            <a:ext cx="144462" cy="1444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 name="Oval 7">
            <a:extLst>
              <a:ext uri="{FF2B5EF4-FFF2-40B4-BE49-F238E27FC236}">
                <a16:creationId xmlns:a16="http://schemas.microsoft.com/office/drawing/2014/main" id="{32E61269-A126-4025-B755-25862190581D}"/>
              </a:ext>
            </a:extLst>
          </p:cNvPr>
          <p:cNvSpPr>
            <a:spLocks noChangeArrowheads="1"/>
          </p:cNvSpPr>
          <p:nvPr/>
        </p:nvSpPr>
        <p:spPr bwMode="auto">
          <a:xfrm>
            <a:off x="4739323" y="5878513"/>
            <a:ext cx="144462" cy="1444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Oval 8">
            <a:extLst>
              <a:ext uri="{FF2B5EF4-FFF2-40B4-BE49-F238E27FC236}">
                <a16:creationId xmlns:a16="http://schemas.microsoft.com/office/drawing/2014/main" id="{D0FE17E5-5392-443C-95B7-4A8A250A046E}"/>
              </a:ext>
            </a:extLst>
          </p:cNvPr>
          <p:cNvSpPr>
            <a:spLocks noChangeArrowheads="1"/>
          </p:cNvSpPr>
          <p:nvPr/>
        </p:nvSpPr>
        <p:spPr bwMode="auto">
          <a:xfrm>
            <a:off x="3154998" y="3790950"/>
            <a:ext cx="144462" cy="1444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Oval 9">
            <a:extLst>
              <a:ext uri="{FF2B5EF4-FFF2-40B4-BE49-F238E27FC236}">
                <a16:creationId xmlns:a16="http://schemas.microsoft.com/office/drawing/2014/main" id="{5F629146-6554-4227-AA92-9BA02857995E}"/>
              </a:ext>
            </a:extLst>
          </p:cNvPr>
          <p:cNvSpPr>
            <a:spLocks noChangeArrowheads="1"/>
          </p:cNvSpPr>
          <p:nvPr/>
        </p:nvSpPr>
        <p:spPr bwMode="auto">
          <a:xfrm>
            <a:off x="5675948" y="4870450"/>
            <a:ext cx="144462" cy="1444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Oval 10">
            <a:extLst>
              <a:ext uri="{FF2B5EF4-FFF2-40B4-BE49-F238E27FC236}">
                <a16:creationId xmlns:a16="http://schemas.microsoft.com/office/drawing/2014/main" id="{E5FC99BD-534A-4E40-8223-FC0EBCFDDE33}"/>
              </a:ext>
            </a:extLst>
          </p:cNvPr>
          <p:cNvSpPr>
            <a:spLocks noChangeArrowheads="1"/>
          </p:cNvSpPr>
          <p:nvPr/>
        </p:nvSpPr>
        <p:spPr bwMode="auto">
          <a:xfrm>
            <a:off x="2507298" y="5951538"/>
            <a:ext cx="144462" cy="1444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 name="Rectangle 25">
            <a:extLst>
              <a:ext uri="{FF2B5EF4-FFF2-40B4-BE49-F238E27FC236}">
                <a16:creationId xmlns:a16="http://schemas.microsoft.com/office/drawing/2014/main" id="{0ED66930-682A-439A-8C55-60A8D618D013}"/>
              </a:ext>
            </a:extLst>
          </p:cNvPr>
          <p:cNvSpPr>
            <a:spLocks noChangeArrowheads="1"/>
          </p:cNvSpPr>
          <p:nvPr/>
        </p:nvSpPr>
        <p:spPr bwMode="auto">
          <a:xfrm>
            <a:off x="6610984" y="3933825"/>
            <a:ext cx="4453255" cy="2232025"/>
          </a:xfrm>
          <a:prstGeom prst="rect">
            <a:avLst/>
          </a:prstGeom>
          <a:solidFill>
            <a:srgbClr val="EAEAEA"/>
          </a:solidFill>
          <a:ln w="9525">
            <a:miter lim="800000"/>
            <a:headEnd/>
            <a:tailEnd/>
          </a:ln>
          <a:scene3d>
            <a:camera prst="legacyObliqueTopRight"/>
            <a:lightRig rig="legacyFlat3" dir="b"/>
          </a:scene3d>
          <a:sp3d extrusionH="430200" prstMaterial="legacyWireframe">
            <a:bevelT w="13500" h="13500" prst="angle"/>
            <a:bevelB w="13500" h="13500" prst="angle"/>
            <a:extrusionClr>
              <a:srgbClr val="EAEAEA"/>
            </a:extrusionClr>
            <a:contourClr>
              <a:srgbClr val="EAEAEA"/>
            </a:contourClr>
          </a:sp3d>
        </p:spPr>
        <p:txBody>
          <a:bodyPr>
            <a:flatTx/>
          </a:bodyPr>
          <a:lstStyle/>
          <a:p>
            <a:endParaRPr lang="de-DE"/>
          </a:p>
        </p:txBody>
      </p:sp>
      <p:sp>
        <p:nvSpPr>
          <p:cNvPr id="27" name="Oval 26">
            <a:extLst>
              <a:ext uri="{FF2B5EF4-FFF2-40B4-BE49-F238E27FC236}">
                <a16:creationId xmlns:a16="http://schemas.microsoft.com/office/drawing/2014/main" id="{84D08CDE-5330-44A2-BCAD-66829CC9AB0B}"/>
              </a:ext>
            </a:extLst>
          </p:cNvPr>
          <p:cNvSpPr>
            <a:spLocks noChangeArrowheads="1"/>
          </p:cNvSpPr>
          <p:nvPr/>
        </p:nvSpPr>
        <p:spPr bwMode="auto">
          <a:xfrm>
            <a:off x="6625273" y="4224338"/>
            <a:ext cx="144462"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Oval 27">
            <a:extLst>
              <a:ext uri="{FF2B5EF4-FFF2-40B4-BE49-F238E27FC236}">
                <a16:creationId xmlns:a16="http://schemas.microsoft.com/office/drawing/2014/main" id="{F634F01F-4F7C-47C1-8439-70D3B534610F}"/>
              </a:ext>
            </a:extLst>
          </p:cNvPr>
          <p:cNvSpPr>
            <a:spLocks noChangeArrowheads="1"/>
          </p:cNvSpPr>
          <p:nvPr/>
        </p:nvSpPr>
        <p:spPr bwMode="auto">
          <a:xfrm>
            <a:off x="8195310" y="5807075"/>
            <a:ext cx="144463" cy="1444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 name="Oval 28">
            <a:extLst>
              <a:ext uri="{FF2B5EF4-FFF2-40B4-BE49-F238E27FC236}">
                <a16:creationId xmlns:a16="http://schemas.microsoft.com/office/drawing/2014/main" id="{63A5E636-BE2E-4F81-877E-B19DB283A806}"/>
              </a:ext>
            </a:extLst>
          </p:cNvPr>
          <p:cNvSpPr>
            <a:spLocks noChangeArrowheads="1"/>
          </p:cNvSpPr>
          <p:nvPr/>
        </p:nvSpPr>
        <p:spPr bwMode="auto">
          <a:xfrm>
            <a:off x="9131935" y="5878513"/>
            <a:ext cx="144463"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 name="Oval 29">
            <a:extLst>
              <a:ext uri="{FF2B5EF4-FFF2-40B4-BE49-F238E27FC236}">
                <a16:creationId xmlns:a16="http://schemas.microsoft.com/office/drawing/2014/main" id="{A6F39A8D-4938-4431-AA02-E34F81FF1211}"/>
              </a:ext>
            </a:extLst>
          </p:cNvPr>
          <p:cNvSpPr>
            <a:spLocks noChangeArrowheads="1"/>
          </p:cNvSpPr>
          <p:nvPr/>
        </p:nvSpPr>
        <p:spPr bwMode="auto">
          <a:xfrm>
            <a:off x="7547610" y="3790950"/>
            <a:ext cx="144463" cy="1444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 name="Oval 30">
            <a:extLst>
              <a:ext uri="{FF2B5EF4-FFF2-40B4-BE49-F238E27FC236}">
                <a16:creationId xmlns:a16="http://schemas.microsoft.com/office/drawing/2014/main" id="{42E5774F-00F4-434E-B4A1-17E8546CCC8B}"/>
              </a:ext>
            </a:extLst>
          </p:cNvPr>
          <p:cNvSpPr>
            <a:spLocks noChangeArrowheads="1"/>
          </p:cNvSpPr>
          <p:nvPr/>
        </p:nvSpPr>
        <p:spPr bwMode="auto">
          <a:xfrm>
            <a:off x="10068560" y="4870450"/>
            <a:ext cx="144463" cy="1444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 name="Oval 31">
            <a:extLst>
              <a:ext uri="{FF2B5EF4-FFF2-40B4-BE49-F238E27FC236}">
                <a16:creationId xmlns:a16="http://schemas.microsoft.com/office/drawing/2014/main" id="{0E9C6D42-7200-4A8E-AB35-76F6D12BF007}"/>
              </a:ext>
            </a:extLst>
          </p:cNvPr>
          <p:cNvSpPr>
            <a:spLocks noChangeArrowheads="1"/>
          </p:cNvSpPr>
          <p:nvPr/>
        </p:nvSpPr>
        <p:spPr bwMode="auto">
          <a:xfrm>
            <a:off x="6899910" y="5951538"/>
            <a:ext cx="144463"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3" name="Text Box 32">
            <a:extLst>
              <a:ext uri="{FF2B5EF4-FFF2-40B4-BE49-F238E27FC236}">
                <a16:creationId xmlns:a16="http://schemas.microsoft.com/office/drawing/2014/main" id="{D6E04DA6-2D0D-45DF-A547-7DDC4D5CE0A5}"/>
              </a:ext>
            </a:extLst>
          </p:cNvPr>
          <p:cNvSpPr txBox="1">
            <a:spLocks noChangeArrowheads="1"/>
          </p:cNvSpPr>
          <p:nvPr/>
        </p:nvSpPr>
        <p:spPr bwMode="auto">
          <a:xfrm>
            <a:off x="2866073" y="6237288"/>
            <a:ext cx="56791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dirty="0"/>
              <a:t>niedrige Temperatur                                     hohe Temperatur</a:t>
            </a:r>
          </a:p>
        </p:txBody>
      </p:sp>
    </p:spTree>
    <p:extLst>
      <p:ext uri="{BB962C8B-B14F-4D97-AF65-F5344CB8AC3E}">
        <p14:creationId xmlns:p14="http://schemas.microsoft.com/office/powerpoint/2010/main" val="139373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nodeType="clickEffect">
                                  <p:stCondLst>
                                    <p:cond delay="0"/>
                                  </p:stCondLst>
                                  <p:endCondLst>
                                    <p:cond evt="onNext" delay="0">
                                      <p:tgtEl>
                                        <p:sldTgt/>
                                      </p:tgtEl>
                                    </p:cond>
                                  </p:endCondLst>
                                  <p:childTnLst>
                                    <p:animMotion origin="layout" path="M -2.29167E-6 1.11111E-6 L 0.28464 0.19792 L 0.12696 0.26227 L 0.24167 -0.07107 L -2.29167E-6 1.11111E-6 Z " pathEditMode="relative" rAng="0" ptsTypes="AAAAA">
                                      <p:cBhvr>
                                        <p:cTn id="6" dur="17000" fill="hold"/>
                                        <p:tgtEl>
                                          <p:spTgt spid="20"/>
                                        </p:tgtEl>
                                        <p:attrNameLst>
                                          <p:attrName>ppt_x</p:attrName>
                                          <p:attrName>ppt_y</p:attrName>
                                        </p:attrNameLst>
                                      </p:cBhvr>
                                      <p:rCtr x="14232" y="9560"/>
                                    </p:animMotion>
                                  </p:childTnLst>
                                </p:cTn>
                              </p:par>
                              <p:par>
                                <p:cTn id="7" presetID="0" presetClass="path" presetSubtype="0" repeatCount="indefinite" fill="hold" nodeType="withEffect">
                                  <p:stCondLst>
                                    <p:cond delay="0"/>
                                  </p:stCondLst>
                                  <p:childTnLst>
                                    <p:animMotion origin="layout" path="M -0.06354 0.00787 L 0.15312 -0.16991 L -0.01862 -0.30973 L -0.1069 0.02129 L -0.2319 -0.10533 L 0.15312 -0.26991 L -0.22852 -0.28542 L -0.18529 -0.31644 L -0.08347 0.02569 " pathEditMode="relative" rAng="0" ptsTypes="AAAAAAAAA">
                                      <p:cBhvr>
                                        <p:cTn id="8" dur="14000" fill="hold"/>
                                        <p:tgtEl>
                                          <p:spTgt spid="21"/>
                                        </p:tgtEl>
                                        <p:attrNameLst>
                                          <p:attrName>ppt_x</p:attrName>
                                          <p:attrName>ppt_y</p:attrName>
                                        </p:attrNameLst>
                                      </p:cBhvr>
                                      <p:rCtr x="2409" y="-15324"/>
                                    </p:animMotion>
                                  </p:childTnLst>
                                </p:cTn>
                              </p:par>
                              <p:par>
                                <p:cTn id="9" presetID="0" presetClass="path" presetSubtype="0" repeatCount="indefinite" fill="hold" nodeType="withEffect">
                                  <p:stCondLst>
                                    <p:cond delay="0"/>
                                  </p:stCondLst>
                                  <p:endCondLst>
                                    <p:cond evt="onNext" delay="0">
                                      <p:tgtEl>
                                        <p:sldTgt/>
                                      </p:tgtEl>
                                    </p:cond>
                                  </p:endCondLst>
                                  <p:childTnLst>
                                    <p:animMotion origin="layout" path="M -0.02409 -2.59259E-6 L -0.30677 -0.01365 L 0.08268 -0.25602 L -0.06849 0.01343 L -0.31159 -0.04259 L 0.07904 -0.29815 L -0.31159 -0.18703 L -0.14883 -0.3243 L -0.04453 0.01783 " pathEditMode="relative" rAng="0" ptsTypes="AAAAAAAAA">
                                      <p:cBhvr>
                                        <p:cTn id="10" dur="11000" fill="hold"/>
                                        <p:tgtEl>
                                          <p:spTgt spid="22"/>
                                        </p:tgtEl>
                                        <p:attrNameLst>
                                          <p:attrName>ppt_x</p:attrName>
                                          <p:attrName>ppt_y</p:attrName>
                                        </p:attrNameLst>
                                      </p:cBhvr>
                                      <p:rCtr x="-9036" y="-15324"/>
                                    </p:animMotion>
                                  </p:childTnLst>
                                </p:cTn>
                              </p:par>
                              <p:par>
                                <p:cTn id="11" presetID="0" presetClass="path" presetSubtype="0" repeatCount="indefinite" fill="hold" nodeType="withEffect">
                                  <p:stCondLst>
                                    <p:cond delay="0"/>
                                  </p:stCondLst>
                                  <p:childTnLst>
                                    <p:animMotion origin="layout" path="M -0.07747 -4.44444E-6 L 0.05209 0.32153 L -0.18151 0.13727 L -0.12213 0.01343 L 0.15873 0.32176 L 0.21381 0.03287 L -0.18307 0.03056 L -0.13489 0.32176 L -0.09804 0.0176 " pathEditMode="relative" rAng="0" ptsTypes="AAAAAAAAA">
                                      <p:cBhvr>
                                        <p:cTn id="12" dur="9000" fill="hold"/>
                                        <p:tgtEl>
                                          <p:spTgt spid="23"/>
                                        </p:tgtEl>
                                        <p:attrNameLst>
                                          <p:attrName>ppt_x</p:attrName>
                                          <p:attrName>ppt_y</p:attrName>
                                        </p:attrNameLst>
                                      </p:cBhvr>
                                      <p:rCtr x="9284" y="16088"/>
                                    </p:animMotion>
                                  </p:childTnLst>
                                </p:cTn>
                              </p:par>
                              <p:par>
                                <p:cTn id="13" presetID="0" presetClass="path" presetSubtype="0" repeatCount="indefinite" fill="hold" nodeType="withEffect">
                                  <p:stCondLst>
                                    <p:cond delay="0"/>
                                  </p:stCondLst>
                                  <p:endCondLst>
                                    <p:cond evt="onNext" delay="0">
                                      <p:tgtEl>
                                        <p:sldTgt/>
                                      </p:tgtEl>
                                    </p:cond>
                                  </p:endCondLst>
                                  <p:childTnLst>
                                    <p:animMotion origin="layout" path="M -4.16667E-6 -1.85185E-6 L -0.38658 0.0044 L -0.33997 -0.16666 L -0.04336 0.01343 L -0.16836 -0.11319 L -0.38489 0.07107 L 0.0017 0.07778 L -0.2983 0.15324 L -0.01992 0.01783 " pathEditMode="relative" rAng="0" ptsTypes="AAAAAAAAA">
                                      <p:cBhvr>
                                        <p:cTn id="14" dur="11000" fill="hold"/>
                                        <p:tgtEl>
                                          <p:spTgt spid="24"/>
                                        </p:tgtEl>
                                        <p:attrNameLst>
                                          <p:attrName>ppt_x</p:attrName>
                                          <p:attrName>ppt_y</p:attrName>
                                        </p:attrNameLst>
                                      </p:cBhvr>
                                      <p:rCtr x="-19245" y="-671"/>
                                    </p:animMotion>
                                  </p:childTnLst>
                                </p:cTn>
                              </p:par>
                              <p:par>
                                <p:cTn id="15" presetID="0" presetClass="path" presetSubtype="0" repeatCount="indefinite" fill="hold" nodeType="withEffect">
                                  <p:stCondLst>
                                    <p:cond delay="0"/>
                                  </p:stCondLst>
                                  <p:endCondLst>
                                    <p:cond evt="onNext" delay="0">
                                      <p:tgtEl>
                                        <p:sldTgt/>
                                      </p:tgtEl>
                                    </p:cond>
                                  </p:endCondLst>
                                  <p:childTnLst>
                                    <p:animMotion origin="layout" path="M -0.00964 -7.40741E-7 L 0.15924 -0.17778 L 0.02539 -0.31759 L -0.04336 0.01343 L 0.10325 -0.3287 L 0.15924 -0.27778 L 0.26562 -0.23333 L 0.23581 -0.0044 L -0.02513 0.01782 " pathEditMode="relative" rAng="0" ptsTypes="AAAAAAAAA">
                                      <p:cBhvr>
                                        <p:cTn id="16" dur="8000" fill="hold"/>
                                        <p:tgtEl>
                                          <p:spTgt spid="25"/>
                                        </p:tgtEl>
                                        <p:attrNameLst>
                                          <p:attrName>ppt_x</p:attrName>
                                          <p:attrName>ppt_y</p:attrName>
                                        </p:attrNameLst>
                                      </p:cBhvr>
                                      <p:rCtr x="12083" y="-15556"/>
                                    </p:animMotion>
                                  </p:childTnLst>
                                </p:cTn>
                              </p:par>
                              <p:par>
                                <p:cTn id="17" presetID="0" presetClass="path" presetSubtype="0" repeatCount="indefinite" fill="hold" nodeType="withEffect">
                                  <p:stCondLst>
                                    <p:cond delay="0"/>
                                  </p:stCondLst>
                                  <p:endCondLst>
                                    <p:cond evt="onNext" delay="0">
                                      <p:tgtEl>
                                        <p:sldTgt/>
                                      </p:tgtEl>
                                    </p:cond>
                                  </p:endCondLst>
                                  <p:childTnLst>
                                    <p:animMotion origin="layout" path="M 1.25E-6 1.11111E-6 L 0.37656 0.19792 L 0.16823 0.26227 L 0.31992 -0.07107 L 1.25E-6 1.11111E-6 Z " pathEditMode="relative" rAng="0" ptsTypes="AAAAA">
                                      <p:cBhvr>
                                        <p:cTn id="18" dur="5000" fill="hold"/>
                                        <p:tgtEl>
                                          <p:spTgt spid="27"/>
                                        </p:tgtEl>
                                        <p:attrNameLst>
                                          <p:attrName>ppt_x</p:attrName>
                                          <p:attrName>ppt_y</p:attrName>
                                        </p:attrNameLst>
                                      </p:cBhvr>
                                      <p:rCtr x="18828" y="9560"/>
                                    </p:animMotion>
                                  </p:childTnLst>
                                </p:cTn>
                              </p:par>
                              <p:par>
                                <p:cTn id="19" presetID="0" presetClass="path" presetSubtype="0" repeatCount="indefinite" fill="hold" nodeType="withEffect">
                                  <p:stCondLst>
                                    <p:cond delay="0"/>
                                  </p:stCondLst>
                                  <p:childTnLst>
                                    <p:animMotion origin="layout" path="M 0.01966 -0.01597 L 0.23216 -0.17408 L 0.06367 -0.29861 L -0.02292 -0.00394 L -0.14531 -0.11667 L 0.23216 -0.2632 L -0.14219 -0.27685 L -0.09974 -0.3044 L -6.25E-7 1.85185E-6 " pathEditMode="relative" rAng="0" ptsTypes="AAAAAAAAA">
                                      <p:cBhvr>
                                        <p:cTn id="20" dur="3000" fill="hold"/>
                                        <p:tgtEl>
                                          <p:spTgt spid="28"/>
                                        </p:tgtEl>
                                        <p:attrNameLst>
                                          <p:attrName>ppt_x</p:attrName>
                                          <p:attrName>ppt_y</p:attrName>
                                        </p:attrNameLst>
                                      </p:cBhvr>
                                      <p:rCtr x="2370" y="-13634"/>
                                    </p:animMotion>
                                  </p:childTnLst>
                                </p:cTn>
                              </p:par>
                              <p:par>
                                <p:cTn id="21" presetID="0" presetClass="path" presetSubtype="0" repeatCount="indefinite" fill="hold" nodeType="withEffect">
                                  <p:stCondLst>
                                    <p:cond delay="0"/>
                                  </p:stCondLst>
                                  <p:childTnLst>
                                    <p:animMotion origin="layout" path="M 0.01602 -0.01783 L -0.20572 -0.03148 L 0.09987 -0.27385 L -0.01875 -0.0044 L -0.20963 -0.06042 L 0.09714 -0.31598 L -0.20963 -0.20486 L -0.08177 -0.34213 L -4.58333E-6 3.33333E-6 " pathEditMode="relative" rAng="0" ptsTypes="AAAAAAAAA">
                                      <p:cBhvr>
                                        <p:cTn id="22" dur="5000" fill="hold"/>
                                        <p:tgtEl>
                                          <p:spTgt spid="29"/>
                                        </p:tgtEl>
                                        <p:attrNameLst>
                                          <p:attrName>ppt_x</p:attrName>
                                          <p:attrName>ppt_y</p:attrName>
                                        </p:attrNameLst>
                                      </p:cBhvr>
                                      <p:rCtr x="-7096" y="-15324"/>
                                    </p:animMotion>
                                  </p:childTnLst>
                                </p:cTn>
                              </p:par>
                              <p:par>
                                <p:cTn id="23" presetID="0" presetClass="path" presetSubtype="0" repeatCount="indefinite" fill="hold" nodeType="withEffect">
                                  <p:stCondLst>
                                    <p:cond delay="0"/>
                                  </p:stCondLst>
                                  <p:endCondLst>
                                    <p:cond evt="onNext" delay="0">
                                      <p:tgtEl>
                                        <p:sldTgt/>
                                      </p:tgtEl>
                                    </p:cond>
                                  </p:endCondLst>
                                  <p:childTnLst>
                                    <p:animMotion origin="layout" path="M 0.01862 -0.0176 L 0.13581 0.30393 L -0.07552 0.11967 L -0.02187 -0.00417 L 0.23242 0.30416 L 0.28216 0.01527 L -0.07708 0.01296 L -0.03359 0.30416 L -2.08333E-7 2.96296E-6 " pathEditMode="relative" rAng="0" ptsTypes="AAAAAAAAA">
                                      <p:cBhvr>
                                        <p:cTn id="24" dur="1000" fill="hold"/>
                                        <p:tgtEl>
                                          <p:spTgt spid="30"/>
                                        </p:tgtEl>
                                        <p:attrNameLst>
                                          <p:attrName>ppt_x</p:attrName>
                                          <p:attrName>ppt_y</p:attrName>
                                        </p:attrNameLst>
                                      </p:cBhvr>
                                      <p:rCtr x="8385" y="16088"/>
                                    </p:animMotion>
                                  </p:childTnLst>
                                </p:cTn>
                              </p:par>
                              <p:par>
                                <p:cTn id="25" presetID="0" presetClass="path" presetSubtype="0" repeatCount="indefinite" fill="hold" nodeType="withEffect">
                                  <p:stCondLst>
                                    <p:cond delay="0"/>
                                  </p:stCondLst>
                                  <p:endCondLst>
                                    <p:cond evt="onNext" delay="0">
                                      <p:tgtEl>
                                        <p:sldTgt/>
                                      </p:tgtEl>
                                    </p:cond>
                                  </p:endCondLst>
                                  <p:childTnLst>
                                    <p:animMotion origin="layout" path="M 0.01497 -0.01783 L -0.27487 -0.01343 L -0.23998 -0.18449 L -0.01758 -0.0044 L -0.11133 -0.13102 L -0.2737 0.05324 L 0.01627 0.05995 L -0.20873 0.13541 L 2.70833E-6 4.07407E-6 " pathEditMode="relative" rAng="0" ptsTypes="AAAAAAAAA">
                                      <p:cBhvr>
                                        <p:cTn id="26" dur="2000" fill="hold"/>
                                        <p:tgtEl>
                                          <p:spTgt spid="31"/>
                                        </p:tgtEl>
                                        <p:attrNameLst>
                                          <p:attrName>ppt_x</p:attrName>
                                          <p:attrName>ppt_y</p:attrName>
                                        </p:attrNameLst>
                                      </p:cBhvr>
                                      <p:rCtr x="-14427" y="-671"/>
                                    </p:animMotion>
                                  </p:childTnLst>
                                </p:cTn>
                              </p:par>
                              <p:par>
                                <p:cTn id="27" presetID="0" presetClass="path" presetSubtype="0" repeatCount="indefinite" fill="hold" nodeType="withEffect">
                                  <p:stCondLst>
                                    <p:cond delay="0"/>
                                  </p:stCondLst>
                                  <p:endCondLst>
                                    <p:cond evt="onNext" delay="0">
                                      <p:tgtEl>
                                        <p:sldTgt/>
                                      </p:tgtEl>
                                    </p:cond>
                                  </p:endCondLst>
                                  <p:childTnLst>
                                    <p:animMotion origin="layout" path="M -0.00117 -7.40741E-7 L 0.21029 -0.17778 L 0.04271 -0.31759 L -0.04335 0.01343 L 0.14024 -0.3287 L 0.21029 -0.27778 L 0.34362 -0.23333 L 0.30625 -0.0044 L -0.02057 0.01782 " pathEditMode="relative" rAng="0" ptsTypes="AAAAAAAAA">
                                      <p:cBhvr>
                                        <p:cTn id="28" dur="5000" fill="hold"/>
                                        <p:tgtEl>
                                          <p:spTgt spid="32"/>
                                        </p:tgtEl>
                                        <p:attrNameLst>
                                          <p:attrName>ppt_x</p:attrName>
                                          <p:attrName>ppt_y</p:attrName>
                                        </p:attrNameLst>
                                      </p:cBhvr>
                                      <p:rCtr x="15130"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31" name="Rectangle 2"/>
          <p:cNvSpPr>
            <a:spLocks noGrp="1" noChangeArrowheads="1"/>
          </p:cNvSpPr>
          <p:nvPr>
            <p:ph type="title"/>
          </p:nvPr>
        </p:nvSpPr>
        <p:spPr/>
        <p:txBody>
          <a:bodyPr>
            <a:normAutofit/>
          </a:bodyPr>
          <a:lstStyle/>
          <a:p>
            <a:r>
              <a:rPr lang="en-US" altLang="en-US" b="1" dirty="0">
                <a:solidFill>
                  <a:srgbClr val="C00000"/>
                </a:solidFill>
                <a:effectLst>
                  <a:outerShdw blurRad="38100" dist="38100" dir="2700000" algn="tl">
                    <a:schemeClr val="tx1">
                      <a:lumMod val="50000"/>
                      <a:lumOff val="50000"/>
                      <a:alpha val="43000"/>
                    </a:schemeClr>
                  </a:outerShdw>
                </a:effectLst>
              </a:rPr>
              <a:t>Jets/</a:t>
            </a:r>
            <a:r>
              <a:rPr lang="en-US" altLang="en-US" b="1" dirty="0" err="1">
                <a:solidFill>
                  <a:srgbClr val="C00000"/>
                </a:solidFill>
                <a:effectLst>
                  <a:outerShdw blurRad="38100" dist="38100" dir="2700000" algn="tl">
                    <a:schemeClr val="tx1">
                      <a:lumMod val="50000"/>
                      <a:lumOff val="50000"/>
                      <a:alpha val="43000"/>
                    </a:schemeClr>
                  </a:outerShdw>
                </a:effectLst>
              </a:rPr>
              <a:t>Ausflüsse</a:t>
            </a:r>
            <a:endParaRPr lang="en-US" altLang="en-US" b="1" dirty="0">
              <a:solidFill>
                <a:srgbClr val="C00000"/>
              </a:solidFill>
              <a:effectLst>
                <a:outerShdw blurRad="38100" dist="38100" dir="2700000" algn="tl">
                  <a:schemeClr val="tx1">
                    <a:lumMod val="50000"/>
                    <a:lumOff val="50000"/>
                    <a:alpha val="43000"/>
                  </a:schemeClr>
                </a:outerShdw>
              </a:effectLst>
            </a:endParaRPr>
          </a:p>
        </p:txBody>
      </p:sp>
      <p:pic>
        <p:nvPicPr>
          <p:cNvPr id="52229" name="Picture 17" descr="slide0052_image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497" y="1527349"/>
            <a:ext cx="4798617" cy="47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6" descr="slide0052_image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173" y="1527349"/>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Line 3"/>
          <p:cNvSpPr>
            <a:spLocks noChangeShapeType="1"/>
          </p:cNvSpPr>
          <p:nvPr/>
        </p:nvSpPr>
        <p:spPr bwMode="auto">
          <a:xfrm>
            <a:off x="3894573" y="6556549"/>
            <a:ext cx="381000" cy="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7" name="Rectangle 14"/>
          <p:cNvSpPr>
            <a:spLocks noChangeArrowheads="1"/>
          </p:cNvSpPr>
          <p:nvPr/>
        </p:nvSpPr>
        <p:spPr bwMode="auto">
          <a:xfrm>
            <a:off x="4651298" y="5716118"/>
            <a:ext cx="105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400" dirty="0">
                <a:solidFill>
                  <a:srgbClr val="C00000"/>
                </a:solidFill>
              </a:rPr>
              <a:t>HH 30</a:t>
            </a:r>
          </a:p>
        </p:txBody>
      </p:sp>
      <p:sp>
        <p:nvSpPr>
          <p:cNvPr id="52238" name="Rectangle 15"/>
          <p:cNvSpPr>
            <a:spLocks noChangeArrowheads="1"/>
          </p:cNvSpPr>
          <p:nvPr/>
        </p:nvSpPr>
        <p:spPr bwMode="auto">
          <a:xfrm>
            <a:off x="6112746" y="1593972"/>
            <a:ext cx="105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400" dirty="0">
                <a:solidFill>
                  <a:srgbClr val="C00000"/>
                </a:solidFill>
              </a:rPr>
              <a:t>HH 46</a:t>
            </a:r>
          </a:p>
        </p:txBody>
      </p:sp>
    </p:spTree>
    <p:extLst>
      <p:ext uri="{BB962C8B-B14F-4D97-AF65-F5344CB8AC3E}">
        <p14:creationId xmlns:p14="http://schemas.microsoft.com/office/powerpoint/2010/main" val="1955899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6" name="Stern mit 5 Zacken 5"/>
          <p:cNvSpPr/>
          <p:nvPr/>
        </p:nvSpPr>
        <p:spPr>
          <a:xfrm>
            <a:off x="5757861" y="3819525"/>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4"/>
          <p:cNvSpPr>
            <a:spLocks noChangeAspect="1" noChangeArrowheads="1"/>
          </p:cNvSpPr>
          <p:nvPr/>
        </p:nvSpPr>
        <p:spPr bwMode="auto">
          <a:xfrm rot="5400000">
            <a:off x="4395787" y="245745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25" name="Stern mit 5 Zacken 24"/>
          <p:cNvSpPr/>
          <p:nvPr/>
        </p:nvSpPr>
        <p:spPr>
          <a:xfrm>
            <a:off x="2200274" y="2331243"/>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4"/>
          <p:cNvSpPr>
            <a:spLocks noChangeAspect="1" noChangeArrowheads="1"/>
          </p:cNvSpPr>
          <p:nvPr/>
        </p:nvSpPr>
        <p:spPr bwMode="auto">
          <a:xfrm rot="5400000">
            <a:off x="838200" y="969168"/>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27" name="Stern mit 5 Zacken 26"/>
          <p:cNvSpPr/>
          <p:nvPr/>
        </p:nvSpPr>
        <p:spPr>
          <a:xfrm>
            <a:off x="4395787" y="969168"/>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4"/>
          <p:cNvSpPr>
            <a:spLocks noChangeAspect="1" noChangeArrowheads="1"/>
          </p:cNvSpPr>
          <p:nvPr/>
        </p:nvSpPr>
        <p:spPr bwMode="auto">
          <a:xfrm rot="5400000">
            <a:off x="3033713" y="-392907"/>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29" name="Stern mit 5 Zacken 28"/>
          <p:cNvSpPr/>
          <p:nvPr/>
        </p:nvSpPr>
        <p:spPr>
          <a:xfrm>
            <a:off x="2357435" y="4607717"/>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4"/>
          <p:cNvSpPr>
            <a:spLocks noChangeAspect="1" noChangeArrowheads="1"/>
          </p:cNvSpPr>
          <p:nvPr/>
        </p:nvSpPr>
        <p:spPr bwMode="auto">
          <a:xfrm rot="5400000">
            <a:off x="995361" y="3245642"/>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31" name="Stern mit 5 Zacken 30"/>
          <p:cNvSpPr/>
          <p:nvPr/>
        </p:nvSpPr>
        <p:spPr>
          <a:xfrm>
            <a:off x="1181098" y="3108720"/>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4"/>
          <p:cNvSpPr>
            <a:spLocks noChangeAspect="1" noChangeArrowheads="1"/>
          </p:cNvSpPr>
          <p:nvPr/>
        </p:nvSpPr>
        <p:spPr bwMode="auto">
          <a:xfrm rot="5400000">
            <a:off x="-180976" y="1746645"/>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33" name="Stern mit 5 Zacken 32"/>
          <p:cNvSpPr/>
          <p:nvPr/>
        </p:nvSpPr>
        <p:spPr>
          <a:xfrm>
            <a:off x="5538787" y="4824607"/>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4"/>
          <p:cNvSpPr>
            <a:spLocks noChangeAspect="1" noChangeArrowheads="1"/>
          </p:cNvSpPr>
          <p:nvPr/>
        </p:nvSpPr>
        <p:spPr bwMode="auto">
          <a:xfrm rot="5400000">
            <a:off x="4176713" y="3462532"/>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35" name="Stern mit 5 Zacken 34"/>
          <p:cNvSpPr/>
          <p:nvPr/>
        </p:nvSpPr>
        <p:spPr>
          <a:xfrm>
            <a:off x="8210550" y="3905248"/>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4"/>
          <p:cNvSpPr>
            <a:spLocks noChangeAspect="1" noChangeArrowheads="1"/>
          </p:cNvSpPr>
          <p:nvPr/>
        </p:nvSpPr>
        <p:spPr bwMode="auto">
          <a:xfrm rot="5400000">
            <a:off x="6848476" y="2543173"/>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37" name="Stern mit 5 Zacken 36"/>
          <p:cNvSpPr/>
          <p:nvPr/>
        </p:nvSpPr>
        <p:spPr>
          <a:xfrm>
            <a:off x="9818685" y="2569366"/>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4"/>
          <p:cNvSpPr>
            <a:spLocks noChangeAspect="1" noChangeArrowheads="1"/>
          </p:cNvSpPr>
          <p:nvPr/>
        </p:nvSpPr>
        <p:spPr bwMode="auto">
          <a:xfrm rot="5400000">
            <a:off x="8456611" y="1207291"/>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39" name="Stern mit 5 Zacken 38"/>
          <p:cNvSpPr/>
          <p:nvPr/>
        </p:nvSpPr>
        <p:spPr>
          <a:xfrm>
            <a:off x="9601198" y="1665185"/>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4"/>
          <p:cNvSpPr>
            <a:spLocks noChangeAspect="1" noChangeArrowheads="1"/>
          </p:cNvSpPr>
          <p:nvPr/>
        </p:nvSpPr>
        <p:spPr bwMode="auto">
          <a:xfrm rot="5400000">
            <a:off x="8239124" y="30311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41" name="Stern mit 5 Zacken 40"/>
          <p:cNvSpPr/>
          <p:nvPr/>
        </p:nvSpPr>
        <p:spPr>
          <a:xfrm>
            <a:off x="8815385" y="833532"/>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Oval 4"/>
          <p:cNvSpPr>
            <a:spLocks noChangeAspect="1" noChangeArrowheads="1"/>
          </p:cNvSpPr>
          <p:nvPr/>
        </p:nvSpPr>
        <p:spPr bwMode="auto">
          <a:xfrm rot="5400000">
            <a:off x="7453311" y="-528543"/>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43" name="Stern mit 5 Zacken 42"/>
          <p:cNvSpPr/>
          <p:nvPr/>
        </p:nvSpPr>
        <p:spPr>
          <a:xfrm>
            <a:off x="6784973" y="783430"/>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Oval 4"/>
          <p:cNvSpPr>
            <a:spLocks noChangeAspect="1" noChangeArrowheads="1"/>
          </p:cNvSpPr>
          <p:nvPr/>
        </p:nvSpPr>
        <p:spPr bwMode="auto">
          <a:xfrm rot="5400000">
            <a:off x="5422899" y="-578645"/>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45" name="Stern mit 5 Zacken 44"/>
          <p:cNvSpPr/>
          <p:nvPr/>
        </p:nvSpPr>
        <p:spPr>
          <a:xfrm>
            <a:off x="5350666" y="2851547"/>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Oval 4"/>
          <p:cNvSpPr>
            <a:spLocks noChangeAspect="1" noChangeArrowheads="1"/>
          </p:cNvSpPr>
          <p:nvPr/>
        </p:nvSpPr>
        <p:spPr bwMode="auto">
          <a:xfrm rot="5400000">
            <a:off x="3988592" y="1489472"/>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p>
        </p:txBody>
      </p:sp>
      <p:sp>
        <p:nvSpPr>
          <p:cNvPr id="24" name="Wolke 23"/>
          <p:cNvSpPr/>
          <p:nvPr/>
        </p:nvSpPr>
        <p:spPr>
          <a:xfrm>
            <a:off x="-800100" y="-702771"/>
            <a:ext cx="12839700" cy="77512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feld 46"/>
          <p:cNvSpPr txBox="1"/>
          <p:nvPr/>
        </p:nvSpPr>
        <p:spPr>
          <a:xfrm>
            <a:off x="8718431" y="4557058"/>
            <a:ext cx="3094117" cy="1938992"/>
          </a:xfrm>
          <a:prstGeom prst="rect">
            <a:avLst/>
          </a:prstGeom>
          <a:noFill/>
        </p:spPr>
        <p:txBody>
          <a:bodyPr wrap="none" rtlCol="0">
            <a:spAutoFit/>
          </a:bodyPr>
          <a:lstStyle/>
          <a:p>
            <a:r>
              <a:rPr lang="de-DE" sz="2400"/>
              <a:t>Gravitativer Kollaps</a:t>
            </a:r>
          </a:p>
          <a:p>
            <a:r>
              <a:rPr lang="de-DE" sz="2400"/>
              <a:t>verwandelt Gas sehr </a:t>
            </a:r>
          </a:p>
          <a:p>
            <a:r>
              <a:rPr lang="de-DE" sz="2400"/>
              <a:t>effizient in Sterne</a:t>
            </a:r>
          </a:p>
          <a:p>
            <a:endParaRPr lang="de-DE" sz="2400"/>
          </a:p>
          <a:p>
            <a:r>
              <a:rPr lang="de-DE" sz="2400" b="1">
                <a:solidFill>
                  <a:srgbClr val="FF0000"/>
                </a:solidFill>
              </a:rPr>
              <a:t>VIEL ZU EFFIZIENT</a:t>
            </a:r>
            <a:endParaRPr lang="en-US" sz="2400" b="1">
              <a:solidFill>
                <a:srgbClr val="FF0000"/>
              </a:solidFill>
            </a:endParaRPr>
          </a:p>
        </p:txBody>
      </p:sp>
    </p:spTree>
    <p:extLst>
      <p:ext uri="{BB962C8B-B14F-4D97-AF65-F5344CB8AC3E}">
        <p14:creationId xmlns:p14="http://schemas.microsoft.com/office/powerpoint/2010/main" val="24649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0" fill="hold"/>
                                        <p:tgtEl>
                                          <p:spTgt spid="7"/>
                                        </p:tgtEl>
                                      </p:cBhvr>
                                      <p:by x="25000" y="25000"/>
                                    </p:animScale>
                                  </p:childTnLst>
                                </p:cTn>
                              </p:par>
                              <p:par>
                                <p:cTn id="7" presetID="24" presetClass="emph" presetSubtype="0" fill="hold" grpId="1" nodeType="withEffect">
                                  <p:stCondLst>
                                    <p:cond delay="0"/>
                                  </p:stCondLst>
                                  <p:childTnLst>
                                    <p:animClr clrSpc="hsl" dir="cw">
                                      <p:cBhvr override="childStyle">
                                        <p:cTn id="8" dur="3000" fill="hold"/>
                                        <p:tgtEl>
                                          <p:spTgt spid="7"/>
                                        </p:tgtEl>
                                        <p:attrNameLst>
                                          <p:attrName>style.color</p:attrName>
                                        </p:attrNameLst>
                                      </p:cBhvr>
                                      <p:by>
                                        <p:hsl h="0" s="-12549" l="-25098"/>
                                      </p:by>
                                    </p:animClr>
                                    <p:animClr clrSpc="hsl" dir="cw">
                                      <p:cBhvr>
                                        <p:cTn id="9" dur="3000" fill="hold"/>
                                        <p:tgtEl>
                                          <p:spTgt spid="7"/>
                                        </p:tgtEl>
                                        <p:attrNameLst>
                                          <p:attrName>fillcolor</p:attrName>
                                        </p:attrNameLst>
                                      </p:cBhvr>
                                      <p:by>
                                        <p:hsl h="0" s="-12549" l="-25098"/>
                                      </p:by>
                                    </p:animClr>
                                    <p:animClr clrSpc="hsl" dir="cw">
                                      <p:cBhvr>
                                        <p:cTn id="10" dur="3000" fill="hold"/>
                                        <p:tgtEl>
                                          <p:spTgt spid="7"/>
                                        </p:tgtEl>
                                        <p:attrNameLst>
                                          <p:attrName>stroke.color</p:attrName>
                                        </p:attrNameLst>
                                      </p:cBhvr>
                                      <p:by>
                                        <p:hsl h="0" s="-12549" l="-25098"/>
                                      </p:by>
                                    </p:animClr>
                                    <p:set>
                                      <p:cBhvr>
                                        <p:cTn id="11" dur="3000" fill="hold"/>
                                        <p:tgtEl>
                                          <p:spTgt spid="7"/>
                                        </p:tgtEl>
                                        <p:attrNameLst>
                                          <p:attrName>fill.type</p:attrName>
                                        </p:attrNameLst>
                                      </p:cBhvr>
                                      <p:to>
                                        <p:strVal val="solid"/>
                                      </p:to>
                                    </p:set>
                                  </p:childTnLst>
                                </p:cTn>
                              </p:par>
                              <p:par>
                                <p:cTn id="12" presetID="10" presetClass="exit" presetSubtype="0" fill="hold" grpId="2" nodeType="withEffect">
                                  <p:stCondLst>
                                    <p:cond delay="310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6" presetClass="emph" presetSubtype="0" fill="hold" grpId="0" nodeType="withEffect">
                                  <p:stCondLst>
                                    <p:cond delay="0"/>
                                  </p:stCondLst>
                                  <p:childTnLst>
                                    <p:animScale>
                                      <p:cBhvr>
                                        <p:cTn id="16" dur="5000" fill="hold"/>
                                        <p:tgtEl>
                                          <p:spTgt spid="26"/>
                                        </p:tgtEl>
                                      </p:cBhvr>
                                      <p:by x="25000" y="25000"/>
                                    </p:animScale>
                                  </p:childTnLst>
                                </p:cTn>
                              </p:par>
                              <p:par>
                                <p:cTn id="17" presetID="24" presetClass="emph" presetSubtype="0" fill="hold" grpId="1" nodeType="withEffect">
                                  <p:stCondLst>
                                    <p:cond delay="0"/>
                                  </p:stCondLst>
                                  <p:childTnLst>
                                    <p:animClr clrSpc="hsl" dir="cw">
                                      <p:cBhvr override="childStyle">
                                        <p:cTn id="18" dur="3000" fill="hold"/>
                                        <p:tgtEl>
                                          <p:spTgt spid="26"/>
                                        </p:tgtEl>
                                        <p:attrNameLst>
                                          <p:attrName>style.color</p:attrName>
                                        </p:attrNameLst>
                                      </p:cBhvr>
                                      <p:by>
                                        <p:hsl h="0" s="-12549" l="-25098"/>
                                      </p:by>
                                    </p:animClr>
                                    <p:animClr clrSpc="hsl" dir="cw">
                                      <p:cBhvr>
                                        <p:cTn id="19" dur="3000" fill="hold"/>
                                        <p:tgtEl>
                                          <p:spTgt spid="26"/>
                                        </p:tgtEl>
                                        <p:attrNameLst>
                                          <p:attrName>fillcolor</p:attrName>
                                        </p:attrNameLst>
                                      </p:cBhvr>
                                      <p:by>
                                        <p:hsl h="0" s="-12549" l="-25098"/>
                                      </p:by>
                                    </p:animClr>
                                    <p:animClr clrSpc="hsl" dir="cw">
                                      <p:cBhvr>
                                        <p:cTn id="20" dur="3000" fill="hold"/>
                                        <p:tgtEl>
                                          <p:spTgt spid="26"/>
                                        </p:tgtEl>
                                        <p:attrNameLst>
                                          <p:attrName>stroke.color</p:attrName>
                                        </p:attrNameLst>
                                      </p:cBhvr>
                                      <p:by>
                                        <p:hsl h="0" s="-12549" l="-25098"/>
                                      </p:by>
                                    </p:animClr>
                                    <p:set>
                                      <p:cBhvr>
                                        <p:cTn id="21" dur="3000" fill="hold"/>
                                        <p:tgtEl>
                                          <p:spTgt spid="26"/>
                                        </p:tgtEl>
                                        <p:attrNameLst>
                                          <p:attrName>fill.type</p:attrName>
                                        </p:attrNameLst>
                                      </p:cBhvr>
                                      <p:to>
                                        <p:strVal val="solid"/>
                                      </p:to>
                                    </p:set>
                                  </p:childTnLst>
                                </p:cTn>
                              </p:par>
                              <p:par>
                                <p:cTn id="22" presetID="10" presetClass="exit" presetSubtype="0" fill="hold" grpId="2" nodeType="withEffect">
                                  <p:stCondLst>
                                    <p:cond delay="3000"/>
                                  </p:stCondLst>
                                  <p:childTnLst>
                                    <p:animEffect transition="out" filter="fade">
                                      <p:cBhvr>
                                        <p:cTn id="23" dur="1000"/>
                                        <p:tgtEl>
                                          <p:spTgt spid="26"/>
                                        </p:tgtEl>
                                      </p:cBhvr>
                                    </p:animEffect>
                                    <p:set>
                                      <p:cBhvr>
                                        <p:cTn id="24" dur="1" fill="hold">
                                          <p:stCondLst>
                                            <p:cond delay="999"/>
                                          </p:stCondLst>
                                        </p:cTn>
                                        <p:tgtEl>
                                          <p:spTgt spid="26"/>
                                        </p:tgtEl>
                                        <p:attrNameLst>
                                          <p:attrName>style.visibility</p:attrName>
                                        </p:attrNameLst>
                                      </p:cBhvr>
                                      <p:to>
                                        <p:strVal val="hidden"/>
                                      </p:to>
                                    </p:set>
                                  </p:childTnLst>
                                </p:cTn>
                              </p:par>
                              <p:par>
                                <p:cTn id="25" presetID="6" presetClass="emph" presetSubtype="0" fill="hold" grpId="0" nodeType="withEffect">
                                  <p:stCondLst>
                                    <p:cond delay="0"/>
                                  </p:stCondLst>
                                  <p:childTnLst>
                                    <p:animScale>
                                      <p:cBhvr>
                                        <p:cTn id="26" dur="5000" fill="hold"/>
                                        <p:tgtEl>
                                          <p:spTgt spid="28"/>
                                        </p:tgtEl>
                                      </p:cBhvr>
                                      <p:by x="25000" y="25000"/>
                                    </p:animScale>
                                  </p:childTnLst>
                                </p:cTn>
                              </p:par>
                              <p:par>
                                <p:cTn id="27" presetID="24" presetClass="emph" presetSubtype="0" fill="hold" grpId="1" nodeType="withEffect">
                                  <p:stCondLst>
                                    <p:cond delay="0"/>
                                  </p:stCondLst>
                                  <p:childTnLst>
                                    <p:animClr clrSpc="hsl" dir="cw">
                                      <p:cBhvr override="childStyle">
                                        <p:cTn id="28" dur="3000" fill="hold"/>
                                        <p:tgtEl>
                                          <p:spTgt spid="28"/>
                                        </p:tgtEl>
                                        <p:attrNameLst>
                                          <p:attrName>style.color</p:attrName>
                                        </p:attrNameLst>
                                      </p:cBhvr>
                                      <p:by>
                                        <p:hsl h="0" s="-12549" l="-25098"/>
                                      </p:by>
                                    </p:animClr>
                                    <p:animClr clrSpc="hsl" dir="cw">
                                      <p:cBhvr>
                                        <p:cTn id="29" dur="3000" fill="hold"/>
                                        <p:tgtEl>
                                          <p:spTgt spid="28"/>
                                        </p:tgtEl>
                                        <p:attrNameLst>
                                          <p:attrName>fillcolor</p:attrName>
                                        </p:attrNameLst>
                                      </p:cBhvr>
                                      <p:by>
                                        <p:hsl h="0" s="-12549" l="-25098"/>
                                      </p:by>
                                    </p:animClr>
                                    <p:animClr clrSpc="hsl" dir="cw">
                                      <p:cBhvr>
                                        <p:cTn id="30" dur="3000" fill="hold"/>
                                        <p:tgtEl>
                                          <p:spTgt spid="28"/>
                                        </p:tgtEl>
                                        <p:attrNameLst>
                                          <p:attrName>stroke.color</p:attrName>
                                        </p:attrNameLst>
                                      </p:cBhvr>
                                      <p:by>
                                        <p:hsl h="0" s="-12549" l="-25098"/>
                                      </p:by>
                                    </p:animClr>
                                    <p:set>
                                      <p:cBhvr>
                                        <p:cTn id="31" dur="3000" fill="hold"/>
                                        <p:tgtEl>
                                          <p:spTgt spid="28"/>
                                        </p:tgtEl>
                                        <p:attrNameLst>
                                          <p:attrName>fill.type</p:attrName>
                                        </p:attrNameLst>
                                      </p:cBhvr>
                                      <p:to>
                                        <p:strVal val="solid"/>
                                      </p:to>
                                    </p:set>
                                  </p:childTnLst>
                                </p:cTn>
                              </p:par>
                              <p:par>
                                <p:cTn id="32" presetID="10" presetClass="exit" presetSubtype="0" fill="hold" grpId="2" nodeType="withEffect">
                                  <p:stCondLst>
                                    <p:cond delay="3000"/>
                                  </p:stCondLst>
                                  <p:childTnLst>
                                    <p:animEffect transition="out" filter="fade">
                                      <p:cBhvr>
                                        <p:cTn id="33" dur="1000"/>
                                        <p:tgtEl>
                                          <p:spTgt spid="28"/>
                                        </p:tgtEl>
                                      </p:cBhvr>
                                    </p:animEffect>
                                    <p:set>
                                      <p:cBhvr>
                                        <p:cTn id="34" dur="1" fill="hold">
                                          <p:stCondLst>
                                            <p:cond delay="999"/>
                                          </p:stCondLst>
                                        </p:cTn>
                                        <p:tgtEl>
                                          <p:spTgt spid="28"/>
                                        </p:tgtEl>
                                        <p:attrNameLst>
                                          <p:attrName>style.visibility</p:attrName>
                                        </p:attrNameLst>
                                      </p:cBhvr>
                                      <p:to>
                                        <p:strVal val="hidden"/>
                                      </p:to>
                                    </p:set>
                                  </p:childTnLst>
                                </p:cTn>
                              </p:par>
                              <p:par>
                                <p:cTn id="35" presetID="6" presetClass="emph" presetSubtype="0" fill="hold" grpId="0" nodeType="withEffect">
                                  <p:stCondLst>
                                    <p:cond delay="0"/>
                                  </p:stCondLst>
                                  <p:childTnLst>
                                    <p:animScale>
                                      <p:cBhvr>
                                        <p:cTn id="36" dur="5000" fill="hold"/>
                                        <p:tgtEl>
                                          <p:spTgt spid="30"/>
                                        </p:tgtEl>
                                      </p:cBhvr>
                                      <p:by x="25000" y="25000"/>
                                    </p:animScale>
                                  </p:childTnLst>
                                </p:cTn>
                              </p:par>
                              <p:par>
                                <p:cTn id="37" presetID="24" presetClass="emph" presetSubtype="0" fill="hold" grpId="1" nodeType="withEffect">
                                  <p:stCondLst>
                                    <p:cond delay="0"/>
                                  </p:stCondLst>
                                  <p:childTnLst>
                                    <p:animClr clrSpc="hsl" dir="cw">
                                      <p:cBhvr override="childStyle">
                                        <p:cTn id="38" dur="3000" fill="hold"/>
                                        <p:tgtEl>
                                          <p:spTgt spid="30"/>
                                        </p:tgtEl>
                                        <p:attrNameLst>
                                          <p:attrName>style.color</p:attrName>
                                        </p:attrNameLst>
                                      </p:cBhvr>
                                      <p:by>
                                        <p:hsl h="0" s="-12549" l="-25098"/>
                                      </p:by>
                                    </p:animClr>
                                    <p:animClr clrSpc="hsl" dir="cw">
                                      <p:cBhvr>
                                        <p:cTn id="39" dur="3000" fill="hold"/>
                                        <p:tgtEl>
                                          <p:spTgt spid="30"/>
                                        </p:tgtEl>
                                        <p:attrNameLst>
                                          <p:attrName>fillcolor</p:attrName>
                                        </p:attrNameLst>
                                      </p:cBhvr>
                                      <p:by>
                                        <p:hsl h="0" s="-12549" l="-25098"/>
                                      </p:by>
                                    </p:animClr>
                                    <p:animClr clrSpc="hsl" dir="cw">
                                      <p:cBhvr>
                                        <p:cTn id="40" dur="3000" fill="hold"/>
                                        <p:tgtEl>
                                          <p:spTgt spid="30"/>
                                        </p:tgtEl>
                                        <p:attrNameLst>
                                          <p:attrName>stroke.color</p:attrName>
                                        </p:attrNameLst>
                                      </p:cBhvr>
                                      <p:by>
                                        <p:hsl h="0" s="-12549" l="-25098"/>
                                      </p:by>
                                    </p:animClr>
                                    <p:set>
                                      <p:cBhvr>
                                        <p:cTn id="41" dur="3000" fill="hold"/>
                                        <p:tgtEl>
                                          <p:spTgt spid="30"/>
                                        </p:tgtEl>
                                        <p:attrNameLst>
                                          <p:attrName>fill.type</p:attrName>
                                        </p:attrNameLst>
                                      </p:cBhvr>
                                      <p:to>
                                        <p:strVal val="solid"/>
                                      </p:to>
                                    </p:set>
                                  </p:childTnLst>
                                </p:cTn>
                              </p:par>
                              <p:par>
                                <p:cTn id="42" presetID="10" presetClass="exit" presetSubtype="0" fill="hold" grpId="2" nodeType="withEffect">
                                  <p:stCondLst>
                                    <p:cond delay="3000"/>
                                  </p:stCondLst>
                                  <p:childTnLst>
                                    <p:animEffect transition="out" filter="fade">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cTn>
                              </p:par>
                              <p:par>
                                <p:cTn id="45" presetID="6" presetClass="emph" presetSubtype="0" fill="hold" grpId="0" nodeType="withEffect">
                                  <p:stCondLst>
                                    <p:cond delay="0"/>
                                  </p:stCondLst>
                                  <p:childTnLst>
                                    <p:animScale>
                                      <p:cBhvr>
                                        <p:cTn id="46" dur="5000" fill="hold"/>
                                        <p:tgtEl>
                                          <p:spTgt spid="32"/>
                                        </p:tgtEl>
                                      </p:cBhvr>
                                      <p:by x="25000" y="25000"/>
                                    </p:animScale>
                                  </p:childTnLst>
                                </p:cTn>
                              </p:par>
                              <p:par>
                                <p:cTn id="47" presetID="24" presetClass="emph" presetSubtype="0" fill="hold" grpId="1" nodeType="withEffect">
                                  <p:stCondLst>
                                    <p:cond delay="0"/>
                                  </p:stCondLst>
                                  <p:childTnLst>
                                    <p:animClr clrSpc="hsl" dir="cw">
                                      <p:cBhvr override="childStyle">
                                        <p:cTn id="48" dur="3000" fill="hold"/>
                                        <p:tgtEl>
                                          <p:spTgt spid="32"/>
                                        </p:tgtEl>
                                        <p:attrNameLst>
                                          <p:attrName>style.color</p:attrName>
                                        </p:attrNameLst>
                                      </p:cBhvr>
                                      <p:by>
                                        <p:hsl h="0" s="-12549" l="-25098"/>
                                      </p:by>
                                    </p:animClr>
                                    <p:animClr clrSpc="hsl" dir="cw">
                                      <p:cBhvr>
                                        <p:cTn id="49" dur="3000" fill="hold"/>
                                        <p:tgtEl>
                                          <p:spTgt spid="32"/>
                                        </p:tgtEl>
                                        <p:attrNameLst>
                                          <p:attrName>fillcolor</p:attrName>
                                        </p:attrNameLst>
                                      </p:cBhvr>
                                      <p:by>
                                        <p:hsl h="0" s="-12549" l="-25098"/>
                                      </p:by>
                                    </p:animClr>
                                    <p:animClr clrSpc="hsl" dir="cw">
                                      <p:cBhvr>
                                        <p:cTn id="50" dur="3000" fill="hold"/>
                                        <p:tgtEl>
                                          <p:spTgt spid="32"/>
                                        </p:tgtEl>
                                        <p:attrNameLst>
                                          <p:attrName>stroke.color</p:attrName>
                                        </p:attrNameLst>
                                      </p:cBhvr>
                                      <p:by>
                                        <p:hsl h="0" s="-12549" l="-25098"/>
                                      </p:by>
                                    </p:animClr>
                                    <p:set>
                                      <p:cBhvr>
                                        <p:cTn id="51" dur="3000" fill="hold"/>
                                        <p:tgtEl>
                                          <p:spTgt spid="32"/>
                                        </p:tgtEl>
                                        <p:attrNameLst>
                                          <p:attrName>fill.type</p:attrName>
                                        </p:attrNameLst>
                                      </p:cBhvr>
                                      <p:to>
                                        <p:strVal val="solid"/>
                                      </p:to>
                                    </p:set>
                                  </p:childTnLst>
                                </p:cTn>
                              </p:par>
                              <p:par>
                                <p:cTn id="52" presetID="10" presetClass="exit" presetSubtype="0" fill="hold" grpId="2" nodeType="withEffect">
                                  <p:stCondLst>
                                    <p:cond delay="3000"/>
                                  </p:stCondLst>
                                  <p:childTnLst>
                                    <p:animEffect transition="out" filter="fade">
                                      <p:cBhvr>
                                        <p:cTn id="53" dur="1000"/>
                                        <p:tgtEl>
                                          <p:spTgt spid="32"/>
                                        </p:tgtEl>
                                      </p:cBhvr>
                                    </p:animEffect>
                                    <p:set>
                                      <p:cBhvr>
                                        <p:cTn id="54" dur="1" fill="hold">
                                          <p:stCondLst>
                                            <p:cond delay="999"/>
                                          </p:stCondLst>
                                        </p:cTn>
                                        <p:tgtEl>
                                          <p:spTgt spid="32"/>
                                        </p:tgtEl>
                                        <p:attrNameLst>
                                          <p:attrName>style.visibility</p:attrName>
                                        </p:attrNameLst>
                                      </p:cBhvr>
                                      <p:to>
                                        <p:strVal val="hidden"/>
                                      </p:to>
                                    </p:set>
                                  </p:childTnLst>
                                </p:cTn>
                              </p:par>
                              <p:par>
                                <p:cTn id="55" presetID="6" presetClass="emph" presetSubtype="0" fill="hold" grpId="0" nodeType="withEffect">
                                  <p:stCondLst>
                                    <p:cond delay="0"/>
                                  </p:stCondLst>
                                  <p:childTnLst>
                                    <p:animScale>
                                      <p:cBhvr>
                                        <p:cTn id="56" dur="5000" fill="hold"/>
                                        <p:tgtEl>
                                          <p:spTgt spid="34"/>
                                        </p:tgtEl>
                                      </p:cBhvr>
                                      <p:by x="25000" y="25000"/>
                                    </p:animScale>
                                  </p:childTnLst>
                                </p:cTn>
                              </p:par>
                              <p:par>
                                <p:cTn id="57" presetID="24" presetClass="emph" presetSubtype="0" fill="hold" grpId="1" nodeType="withEffect">
                                  <p:stCondLst>
                                    <p:cond delay="0"/>
                                  </p:stCondLst>
                                  <p:childTnLst>
                                    <p:animClr clrSpc="hsl" dir="cw">
                                      <p:cBhvr override="childStyle">
                                        <p:cTn id="58" dur="3000" fill="hold"/>
                                        <p:tgtEl>
                                          <p:spTgt spid="34"/>
                                        </p:tgtEl>
                                        <p:attrNameLst>
                                          <p:attrName>style.color</p:attrName>
                                        </p:attrNameLst>
                                      </p:cBhvr>
                                      <p:by>
                                        <p:hsl h="0" s="-12549" l="-25098"/>
                                      </p:by>
                                    </p:animClr>
                                    <p:animClr clrSpc="hsl" dir="cw">
                                      <p:cBhvr>
                                        <p:cTn id="59" dur="3000" fill="hold"/>
                                        <p:tgtEl>
                                          <p:spTgt spid="34"/>
                                        </p:tgtEl>
                                        <p:attrNameLst>
                                          <p:attrName>fillcolor</p:attrName>
                                        </p:attrNameLst>
                                      </p:cBhvr>
                                      <p:by>
                                        <p:hsl h="0" s="-12549" l="-25098"/>
                                      </p:by>
                                    </p:animClr>
                                    <p:animClr clrSpc="hsl" dir="cw">
                                      <p:cBhvr>
                                        <p:cTn id="60" dur="3000" fill="hold"/>
                                        <p:tgtEl>
                                          <p:spTgt spid="34"/>
                                        </p:tgtEl>
                                        <p:attrNameLst>
                                          <p:attrName>stroke.color</p:attrName>
                                        </p:attrNameLst>
                                      </p:cBhvr>
                                      <p:by>
                                        <p:hsl h="0" s="-12549" l="-25098"/>
                                      </p:by>
                                    </p:animClr>
                                    <p:set>
                                      <p:cBhvr>
                                        <p:cTn id="61" dur="3000" fill="hold"/>
                                        <p:tgtEl>
                                          <p:spTgt spid="34"/>
                                        </p:tgtEl>
                                        <p:attrNameLst>
                                          <p:attrName>fill.type</p:attrName>
                                        </p:attrNameLst>
                                      </p:cBhvr>
                                      <p:to>
                                        <p:strVal val="solid"/>
                                      </p:to>
                                    </p:set>
                                  </p:childTnLst>
                                </p:cTn>
                              </p:par>
                              <p:par>
                                <p:cTn id="62" presetID="10" presetClass="exit" presetSubtype="0" fill="hold" grpId="2" nodeType="withEffect">
                                  <p:stCondLst>
                                    <p:cond delay="3000"/>
                                  </p:stCondLst>
                                  <p:childTnLst>
                                    <p:animEffect transition="out" filter="fade">
                                      <p:cBhvr>
                                        <p:cTn id="63" dur="1000"/>
                                        <p:tgtEl>
                                          <p:spTgt spid="34"/>
                                        </p:tgtEl>
                                      </p:cBhvr>
                                    </p:animEffect>
                                    <p:set>
                                      <p:cBhvr>
                                        <p:cTn id="64" dur="1" fill="hold">
                                          <p:stCondLst>
                                            <p:cond delay="999"/>
                                          </p:stCondLst>
                                        </p:cTn>
                                        <p:tgtEl>
                                          <p:spTgt spid="34"/>
                                        </p:tgtEl>
                                        <p:attrNameLst>
                                          <p:attrName>style.visibility</p:attrName>
                                        </p:attrNameLst>
                                      </p:cBhvr>
                                      <p:to>
                                        <p:strVal val="hidden"/>
                                      </p:to>
                                    </p:set>
                                  </p:childTnLst>
                                </p:cTn>
                              </p:par>
                              <p:par>
                                <p:cTn id="65" presetID="6" presetClass="emph" presetSubtype="0" fill="hold" grpId="0" nodeType="withEffect">
                                  <p:stCondLst>
                                    <p:cond delay="0"/>
                                  </p:stCondLst>
                                  <p:childTnLst>
                                    <p:animScale>
                                      <p:cBhvr>
                                        <p:cTn id="66" dur="5000" fill="hold"/>
                                        <p:tgtEl>
                                          <p:spTgt spid="36"/>
                                        </p:tgtEl>
                                      </p:cBhvr>
                                      <p:by x="25000" y="25000"/>
                                    </p:animScale>
                                  </p:childTnLst>
                                </p:cTn>
                              </p:par>
                              <p:par>
                                <p:cTn id="67" presetID="24" presetClass="emph" presetSubtype="0" fill="hold" grpId="1" nodeType="withEffect">
                                  <p:stCondLst>
                                    <p:cond delay="0"/>
                                  </p:stCondLst>
                                  <p:childTnLst>
                                    <p:animClr clrSpc="hsl" dir="cw">
                                      <p:cBhvr override="childStyle">
                                        <p:cTn id="68" dur="3000" fill="hold"/>
                                        <p:tgtEl>
                                          <p:spTgt spid="36"/>
                                        </p:tgtEl>
                                        <p:attrNameLst>
                                          <p:attrName>style.color</p:attrName>
                                        </p:attrNameLst>
                                      </p:cBhvr>
                                      <p:by>
                                        <p:hsl h="0" s="-12549" l="-25098"/>
                                      </p:by>
                                    </p:animClr>
                                    <p:animClr clrSpc="hsl" dir="cw">
                                      <p:cBhvr>
                                        <p:cTn id="69" dur="3000" fill="hold"/>
                                        <p:tgtEl>
                                          <p:spTgt spid="36"/>
                                        </p:tgtEl>
                                        <p:attrNameLst>
                                          <p:attrName>fillcolor</p:attrName>
                                        </p:attrNameLst>
                                      </p:cBhvr>
                                      <p:by>
                                        <p:hsl h="0" s="-12549" l="-25098"/>
                                      </p:by>
                                    </p:animClr>
                                    <p:animClr clrSpc="hsl" dir="cw">
                                      <p:cBhvr>
                                        <p:cTn id="70" dur="3000" fill="hold"/>
                                        <p:tgtEl>
                                          <p:spTgt spid="36"/>
                                        </p:tgtEl>
                                        <p:attrNameLst>
                                          <p:attrName>stroke.color</p:attrName>
                                        </p:attrNameLst>
                                      </p:cBhvr>
                                      <p:by>
                                        <p:hsl h="0" s="-12549" l="-25098"/>
                                      </p:by>
                                    </p:animClr>
                                    <p:set>
                                      <p:cBhvr>
                                        <p:cTn id="71" dur="3000" fill="hold"/>
                                        <p:tgtEl>
                                          <p:spTgt spid="36"/>
                                        </p:tgtEl>
                                        <p:attrNameLst>
                                          <p:attrName>fill.type</p:attrName>
                                        </p:attrNameLst>
                                      </p:cBhvr>
                                      <p:to>
                                        <p:strVal val="solid"/>
                                      </p:to>
                                    </p:set>
                                  </p:childTnLst>
                                </p:cTn>
                              </p:par>
                              <p:par>
                                <p:cTn id="72" presetID="10" presetClass="exit" presetSubtype="0" fill="hold" grpId="2" nodeType="withEffect">
                                  <p:stCondLst>
                                    <p:cond delay="3000"/>
                                  </p:stCondLst>
                                  <p:childTnLst>
                                    <p:animEffect transition="out" filter="fade">
                                      <p:cBhvr>
                                        <p:cTn id="73" dur="1000"/>
                                        <p:tgtEl>
                                          <p:spTgt spid="36"/>
                                        </p:tgtEl>
                                      </p:cBhvr>
                                    </p:animEffect>
                                    <p:set>
                                      <p:cBhvr>
                                        <p:cTn id="74" dur="1" fill="hold">
                                          <p:stCondLst>
                                            <p:cond delay="999"/>
                                          </p:stCondLst>
                                        </p:cTn>
                                        <p:tgtEl>
                                          <p:spTgt spid="36"/>
                                        </p:tgtEl>
                                        <p:attrNameLst>
                                          <p:attrName>style.visibility</p:attrName>
                                        </p:attrNameLst>
                                      </p:cBhvr>
                                      <p:to>
                                        <p:strVal val="hidden"/>
                                      </p:to>
                                    </p:set>
                                  </p:childTnLst>
                                </p:cTn>
                              </p:par>
                              <p:par>
                                <p:cTn id="75" presetID="6" presetClass="emph" presetSubtype="0" fill="hold" grpId="0" nodeType="withEffect">
                                  <p:stCondLst>
                                    <p:cond delay="0"/>
                                  </p:stCondLst>
                                  <p:childTnLst>
                                    <p:animScale>
                                      <p:cBhvr>
                                        <p:cTn id="76" dur="5000" fill="hold"/>
                                        <p:tgtEl>
                                          <p:spTgt spid="38"/>
                                        </p:tgtEl>
                                      </p:cBhvr>
                                      <p:by x="25000" y="25000"/>
                                    </p:animScale>
                                  </p:childTnLst>
                                </p:cTn>
                              </p:par>
                              <p:par>
                                <p:cTn id="77" presetID="24" presetClass="emph" presetSubtype="0" fill="hold" grpId="1" nodeType="withEffect">
                                  <p:stCondLst>
                                    <p:cond delay="0"/>
                                  </p:stCondLst>
                                  <p:childTnLst>
                                    <p:animClr clrSpc="hsl" dir="cw">
                                      <p:cBhvr override="childStyle">
                                        <p:cTn id="78" dur="3000" fill="hold"/>
                                        <p:tgtEl>
                                          <p:spTgt spid="38"/>
                                        </p:tgtEl>
                                        <p:attrNameLst>
                                          <p:attrName>style.color</p:attrName>
                                        </p:attrNameLst>
                                      </p:cBhvr>
                                      <p:by>
                                        <p:hsl h="0" s="-12549" l="-25098"/>
                                      </p:by>
                                    </p:animClr>
                                    <p:animClr clrSpc="hsl" dir="cw">
                                      <p:cBhvr>
                                        <p:cTn id="79" dur="3000" fill="hold"/>
                                        <p:tgtEl>
                                          <p:spTgt spid="38"/>
                                        </p:tgtEl>
                                        <p:attrNameLst>
                                          <p:attrName>fillcolor</p:attrName>
                                        </p:attrNameLst>
                                      </p:cBhvr>
                                      <p:by>
                                        <p:hsl h="0" s="-12549" l="-25098"/>
                                      </p:by>
                                    </p:animClr>
                                    <p:animClr clrSpc="hsl" dir="cw">
                                      <p:cBhvr>
                                        <p:cTn id="80" dur="3000" fill="hold"/>
                                        <p:tgtEl>
                                          <p:spTgt spid="38"/>
                                        </p:tgtEl>
                                        <p:attrNameLst>
                                          <p:attrName>stroke.color</p:attrName>
                                        </p:attrNameLst>
                                      </p:cBhvr>
                                      <p:by>
                                        <p:hsl h="0" s="-12549" l="-25098"/>
                                      </p:by>
                                    </p:animClr>
                                    <p:set>
                                      <p:cBhvr>
                                        <p:cTn id="81" dur="3000" fill="hold"/>
                                        <p:tgtEl>
                                          <p:spTgt spid="38"/>
                                        </p:tgtEl>
                                        <p:attrNameLst>
                                          <p:attrName>fill.type</p:attrName>
                                        </p:attrNameLst>
                                      </p:cBhvr>
                                      <p:to>
                                        <p:strVal val="solid"/>
                                      </p:to>
                                    </p:set>
                                  </p:childTnLst>
                                </p:cTn>
                              </p:par>
                              <p:par>
                                <p:cTn id="82" presetID="10" presetClass="exit" presetSubtype="0" fill="hold" grpId="2" nodeType="withEffect">
                                  <p:stCondLst>
                                    <p:cond delay="3000"/>
                                  </p:stCondLst>
                                  <p:childTnLst>
                                    <p:animEffect transition="out" filter="fade">
                                      <p:cBhvr>
                                        <p:cTn id="83" dur="1000"/>
                                        <p:tgtEl>
                                          <p:spTgt spid="38"/>
                                        </p:tgtEl>
                                      </p:cBhvr>
                                    </p:animEffect>
                                    <p:set>
                                      <p:cBhvr>
                                        <p:cTn id="84" dur="1" fill="hold">
                                          <p:stCondLst>
                                            <p:cond delay="999"/>
                                          </p:stCondLst>
                                        </p:cTn>
                                        <p:tgtEl>
                                          <p:spTgt spid="38"/>
                                        </p:tgtEl>
                                        <p:attrNameLst>
                                          <p:attrName>style.visibility</p:attrName>
                                        </p:attrNameLst>
                                      </p:cBhvr>
                                      <p:to>
                                        <p:strVal val="hidden"/>
                                      </p:to>
                                    </p:set>
                                  </p:childTnLst>
                                </p:cTn>
                              </p:par>
                              <p:par>
                                <p:cTn id="85" presetID="6" presetClass="emph" presetSubtype="0" fill="hold" grpId="0" nodeType="withEffect">
                                  <p:stCondLst>
                                    <p:cond delay="0"/>
                                  </p:stCondLst>
                                  <p:childTnLst>
                                    <p:animScale>
                                      <p:cBhvr>
                                        <p:cTn id="86" dur="5000" fill="hold"/>
                                        <p:tgtEl>
                                          <p:spTgt spid="40"/>
                                        </p:tgtEl>
                                      </p:cBhvr>
                                      <p:by x="25000" y="25000"/>
                                    </p:animScale>
                                  </p:childTnLst>
                                </p:cTn>
                              </p:par>
                              <p:par>
                                <p:cTn id="87" presetID="24" presetClass="emph" presetSubtype="0" fill="hold" grpId="1" nodeType="withEffect">
                                  <p:stCondLst>
                                    <p:cond delay="0"/>
                                  </p:stCondLst>
                                  <p:childTnLst>
                                    <p:animClr clrSpc="hsl" dir="cw">
                                      <p:cBhvr override="childStyle">
                                        <p:cTn id="88" dur="3000" fill="hold"/>
                                        <p:tgtEl>
                                          <p:spTgt spid="40"/>
                                        </p:tgtEl>
                                        <p:attrNameLst>
                                          <p:attrName>style.color</p:attrName>
                                        </p:attrNameLst>
                                      </p:cBhvr>
                                      <p:by>
                                        <p:hsl h="0" s="-12549" l="-25098"/>
                                      </p:by>
                                    </p:animClr>
                                    <p:animClr clrSpc="hsl" dir="cw">
                                      <p:cBhvr>
                                        <p:cTn id="89" dur="3000" fill="hold"/>
                                        <p:tgtEl>
                                          <p:spTgt spid="40"/>
                                        </p:tgtEl>
                                        <p:attrNameLst>
                                          <p:attrName>fillcolor</p:attrName>
                                        </p:attrNameLst>
                                      </p:cBhvr>
                                      <p:by>
                                        <p:hsl h="0" s="-12549" l="-25098"/>
                                      </p:by>
                                    </p:animClr>
                                    <p:animClr clrSpc="hsl" dir="cw">
                                      <p:cBhvr>
                                        <p:cTn id="90" dur="3000" fill="hold"/>
                                        <p:tgtEl>
                                          <p:spTgt spid="40"/>
                                        </p:tgtEl>
                                        <p:attrNameLst>
                                          <p:attrName>stroke.color</p:attrName>
                                        </p:attrNameLst>
                                      </p:cBhvr>
                                      <p:by>
                                        <p:hsl h="0" s="-12549" l="-25098"/>
                                      </p:by>
                                    </p:animClr>
                                    <p:set>
                                      <p:cBhvr>
                                        <p:cTn id="91" dur="3000" fill="hold"/>
                                        <p:tgtEl>
                                          <p:spTgt spid="40"/>
                                        </p:tgtEl>
                                        <p:attrNameLst>
                                          <p:attrName>fill.type</p:attrName>
                                        </p:attrNameLst>
                                      </p:cBhvr>
                                      <p:to>
                                        <p:strVal val="solid"/>
                                      </p:to>
                                    </p:set>
                                  </p:childTnLst>
                                </p:cTn>
                              </p:par>
                              <p:par>
                                <p:cTn id="92" presetID="10" presetClass="exit" presetSubtype="0" fill="hold" grpId="2" nodeType="withEffect">
                                  <p:stCondLst>
                                    <p:cond delay="3000"/>
                                  </p:stCondLst>
                                  <p:childTnLst>
                                    <p:animEffect transition="out" filter="fade">
                                      <p:cBhvr>
                                        <p:cTn id="93" dur="1000"/>
                                        <p:tgtEl>
                                          <p:spTgt spid="40"/>
                                        </p:tgtEl>
                                      </p:cBhvr>
                                    </p:animEffect>
                                    <p:set>
                                      <p:cBhvr>
                                        <p:cTn id="94" dur="1" fill="hold">
                                          <p:stCondLst>
                                            <p:cond delay="999"/>
                                          </p:stCondLst>
                                        </p:cTn>
                                        <p:tgtEl>
                                          <p:spTgt spid="40"/>
                                        </p:tgtEl>
                                        <p:attrNameLst>
                                          <p:attrName>style.visibility</p:attrName>
                                        </p:attrNameLst>
                                      </p:cBhvr>
                                      <p:to>
                                        <p:strVal val="hidden"/>
                                      </p:to>
                                    </p:set>
                                  </p:childTnLst>
                                </p:cTn>
                              </p:par>
                              <p:par>
                                <p:cTn id="95" presetID="6" presetClass="emph" presetSubtype="0" fill="hold" grpId="0" nodeType="withEffect">
                                  <p:stCondLst>
                                    <p:cond delay="0"/>
                                  </p:stCondLst>
                                  <p:childTnLst>
                                    <p:animScale>
                                      <p:cBhvr>
                                        <p:cTn id="96" dur="5000" fill="hold"/>
                                        <p:tgtEl>
                                          <p:spTgt spid="42"/>
                                        </p:tgtEl>
                                      </p:cBhvr>
                                      <p:by x="25000" y="25000"/>
                                    </p:animScale>
                                  </p:childTnLst>
                                </p:cTn>
                              </p:par>
                              <p:par>
                                <p:cTn id="97" presetID="24" presetClass="emph" presetSubtype="0" fill="hold" grpId="1" nodeType="withEffect">
                                  <p:stCondLst>
                                    <p:cond delay="0"/>
                                  </p:stCondLst>
                                  <p:childTnLst>
                                    <p:animClr clrSpc="hsl" dir="cw">
                                      <p:cBhvr override="childStyle">
                                        <p:cTn id="98" dur="3000" fill="hold"/>
                                        <p:tgtEl>
                                          <p:spTgt spid="42"/>
                                        </p:tgtEl>
                                        <p:attrNameLst>
                                          <p:attrName>style.color</p:attrName>
                                        </p:attrNameLst>
                                      </p:cBhvr>
                                      <p:by>
                                        <p:hsl h="0" s="-12549" l="-25098"/>
                                      </p:by>
                                    </p:animClr>
                                    <p:animClr clrSpc="hsl" dir="cw">
                                      <p:cBhvr>
                                        <p:cTn id="99" dur="3000" fill="hold"/>
                                        <p:tgtEl>
                                          <p:spTgt spid="42"/>
                                        </p:tgtEl>
                                        <p:attrNameLst>
                                          <p:attrName>fillcolor</p:attrName>
                                        </p:attrNameLst>
                                      </p:cBhvr>
                                      <p:by>
                                        <p:hsl h="0" s="-12549" l="-25098"/>
                                      </p:by>
                                    </p:animClr>
                                    <p:animClr clrSpc="hsl" dir="cw">
                                      <p:cBhvr>
                                        <p:cTn id="100" dur="3000" fill="hold"/>
                                        <p:tgtEl>
                                          <p:spTgt spid="42"/>
                                        </p:tgtEl>
                                        <p:attrNameLst>
                                          <p:attrName>stroke.color</p:attrName>
                                        </p:attrNameLst>
                                      </p:cBhvr>
                                      <p:by>
                                        <p:hsl h="0" s="-12549" l="-25098"/>
                                      </p:by>
                                    </p:animClr>
                                    <p:set>
                                      <p:cBhvr>
                                        <p:cTn id="101" dur="3000" fill="hold"/>
                                        <p:tgtEl>
                                          <p:spTgt spid="42"/>
                                        </p:tgtEl>
                                        <p:attrNameLst>
                                          <p:attrName>fill.type</p:attrName>
                                        </p:attrNameLst>
                                      </p:cBhvr>
                                      <p:to>
                                        <p:strVal val="solid"/>
                                      </p:to>
                                    </p:set>
                                  </p:childTnLst>
                                </p:cTn>
                              </p:par>
                              <p:par>
                                <p:cTn id="102" presetID="10" presetClass="exit" presetSubtype="0" fill="hold" grpId="2" nodeType="withEffect">
                                  <p:stCondLst>
                                    <p:cond delay="3000"/>
                                  </p:stCondLst>
                                  <p:childTnLst>
                                    <p:animEffect transition="out" filter="fade">
                                      <p:cBhvr>
                                        <p:cTn id="103" dur="1000"/>
                                        <p:tgtEl>
                                          <p:spTgt spid="42"/>
                                        </p:tgtEl>
                                      </p:cBhvr>
                                    </p:animEffect>
                                    <p:set>
                                      <p:cBhvr>
                                        <p:cTn id="104" dur="1" fill="hold">
                                          <p:stCondLst>
                                            <p:cond delay="999"/>
                                          </p:stCondLst>
                                        </p:cTn>
                                        <p:tgtEl>
                                          <p:spTgt spid="42"/>
                                        </p:tgtEl>
                                        <p:attrNameLst>
                                          <p:attrName>style.visibility</p:attrName>
                                        </p:attrNameLst>
                                      </p:cBhvr>
                                      <p:to>
                                        <p:strVal val="hidden"/>
                                      </p:to>
                                    </p:set>
                                  </p:childTnLst>
                                </p:cTn>
                              </p:par>
                              <p:par>
                                <p:cTn id="105" presetID="6" presetClass="emph" presetSubtype="0" fill="hold" grpId="0" nodeType="withEffect">
                                  <p:stCondLst>
                                    <p:cond delay="0"/>
                                  </p:stCondLst>
                                  <p:childTnLst>
                                    <p:animScale>
                                      <p:cBhvr>
                                        <p:cTn id="106" dur="5000" fill="hold"/>
                                        <p:tgtEl>
                                          <p:spTgt spid="44"/>
                                        </p:tgtEl>
                                      </p:cBhvr>
                                      <p:by x="25000" y="25000"/>
                                    </p:animScale>
                                  </p:childTnLst>
                                </p:cTn>
                              </p:par>
                              <p:par>
                                <p:cTn id="107" presetID="24" presetClass="emph" presetSubtype="0" fill="hold" grpId="1" nodeType="withEffect">
                                  <p:stCondLst>
                                    <p:cond delay="0"/>
                                  </p:stCondLst>
                                  <p:childTnLst>
                                    <p:animClr clrSpc="hsl" dir="cw">
                                      <p:cBhvr override="childStyle">
                                        <p:cTn id="108" dur="3000" fill="hold"/>
                                        <p:tgtEl>
                                          <p:spTgt spid="44"/>
                                        </p:tgtEl>
                                        <p:attrNameLst>
                                          <p:attrName>style.color</p:attrName>
                                        </p:attrNameLst>
                                      </p:cBhvr>
                                      <p:by>
                                        <p:hsl h="0" s="-12549" l="-25098"/>
                                      </p:by>
                                    </p:animClr>
                                    <p:animClr clrSpc="hsl" dir="cw">
                                      <p:cBhvr>
                                        <p:cTn id="109" dur="3000" fill="hold"/>
                                        <p:tgtEl>
                                          <p:spTgt spid="44"/>
                                        </p:tgtEl>
                                        <p:attrNameLst>
                                          <p:attrName>fillcolor</p:attrName>
                                        </p:attrNameLst>
                                      </p:cBhvr>
                                      <p:by>
                                        <p:hsl h="0" s="-12549" l="-25098"/>
                                      </p:by>
                                    </p:animClr>
                                    <p:animClr clrSpc="hsl" dir="cw">
                                      <p:cBhvr>
                                        <p:cTn id="110" dur="3000" fill="hold"/>
                                        <p:tgtEl>
                                          <p:spTgt spid="44"/>
                                        </p:tgtEl>
                                        <p:attrNameLst>
                                          <p:attrName>stroke.color</p:attrName>
                                        </p:attrNameLst>
                                      </p:cBhvr>
                                      <p:by>
                                        <p:hsl h="0" s="-12549" l="-25098"/>
                                      </p:by>
                                    </p:animClr>
                                    <p:set>
                                      <p:cBhvr>
                                        <p:cTn id="111" dur="3000" fill="hold"/>
                                        <p:tgtEl>
                                          <p:spTgt spid="44"/>
                                        </p:tgtEl>
                                        <p:attrNameLst>
                                          <p:attrName>fill.type</p:attrName>
                                        </p:attrNameLst>
                                      </p:cBhvr>
                                      <p:to>
                                        <p:strVal val="solid"/>
                                      </p:to>
                                    </p:set>
                                  </p:childTnLst>
                                </p:cTn>
                              </p:par>
                              <p:par>
                                <p:cTn id="112" presetID="10" presetClass="exit" presetSubtype="0" fill="hold" grpId="2" nodeType="withEffect">
                                  <p:stCondLst>
                                    <p:cond delay="3100"/>
                                  </p:stCondLst>
                                  <p:childTnLst>
                                    <p:animEffect transition="out" filter="fade">
                                      <p:cBhvr>
                                        <p:cTn id="113" dur="1000"/>
                                        <p:tgtEl>
                                          <p:spTgt spid="44"/>
                                        </p:tgtEl>
                                      </p:cBhvr>
                                    </p:animEffect>
                                    <p:set>
                                      <p:cBhvr>
                                        <p:cTn id="114" dur="1" fill="hold">
                                          <p:stCondLst>
                                            <p:cond delay="999"/>
                                          </p:stCondLst>
                                        </p:cTn>
                                        <p:tgtEl>
                                          <p:spTgt spid="44"/>
                                        </p:tgtEl>
                                        <p:attrNameLst>
                                          <p:attrName>style.visibility</p:attrName>
                                        </p:attrNameLst>
                                      </p:cBhvr>
                                      <p:to>
                                        <p:strVal val="hidden"/>
                                      </p:to>
                                    </p:set>
                                  </p:childTnLst>
                                </p:cTn>
                              </p:par>
                              <p:par>
                                <p:cTn id="115" presetID="6" presetClass="emph" presetSubtype="0" fill="hold" grpId="0" nodeType="withEffect">
                                  <p:stCondLst>
                                    <p:cond delay="0"/>
                                  </p:stCondLst>
                                  <p:childTnLst>
                                    <p:animScale>
                                      <p:cBhvr>
                                        <p:cTn id="116" dur="5000" fill="hold"/>
                                        <p:tgtEl>
                                          <p:spTgt spid="46"/>
                                        </p:tgtEl>
                                      </p:cBhvr>
                                      <p:by x="25000" y="25000"/>
                                    </p:animScale>
                                  </p:childTnLst>
                                </p:cTn>
                              </p:par>
                              <p:par>
                                <p:cTn id="117" presetID="24" presetClass="emph" presetSubtype="0" fill="hold" grpId="1" nodeType="withEffect">
                                  <p:stCondLst>
                                    <p:cond delay="0"/>
                                  </p:stCondLst>
                                  <p:childTnLst>
                                    <p:animClr clrSpc="hsl" dir="cw">
                                      <p:cBhvr override="childStyle">
                                        <p:cTn id="118" dur="3000" fill="hold"/>
                                        <p:tgtEl>
                                          <p:spTgt spid="46"/>
                                        </p:tgtEl>
                                        <p:attrNameLst>
                                          <p:attrName>style.color</p:attrName>
                                        </p:attrNameLst>
                                      </p:cBhvr>
                                      <p:by>
                                        <p:hsl h="0" s="-12549" l="-25098"/>
                                      </p:by>
                                    </p:animClr>
                                    <p:animClr clrSpc="hsl" dir="cw">
                                      <p:cBhvr>
                                        <p:cTn id="119" dur="3000" fill="hold"/>
                                        <p:tgtEl>
                                          <p:spTgt spid="46"/>
                                        </p:tgtEl>
                                        <p:attrNameLst>
                                          <p:attrName>fillcolor</p:attrName>
                                        </p:attrNameLst>
                                      </p:cBhvr>
                                      <p:by>
                                        <p:hsl h="0" s="-12549" l="-25098"/>
                                      </p:by>
                                    </p:animClr>
                                    <p:animClr clrSpc="hsl" dir="cw">
                                      <p:cBhvr>
                                        <p:cTn id="120" dur="3000" fill="hold"/>
                                        <p:tgtEl>
                                          <p:spTgt spid="46"/>
                                        </p:tgtEl>
                                        <p:attrNameLst>
                                          <p:attrName>stroke.color</p:attrName>
                                        </p:attrNameLst>
                                      </p:cBhvr>
                                      <p:by>
                                        <p:hsl h="0" s="-12549" l="-25098"/>
                                      </p:by>
                                    </p:animClr>
                                    <p:set>
                                      <p:cBhvr>
                                        <p:cTn id="121" dur="3000" fill="hold"/>
                                        <p:tgtEl>
                                          <p:spTgt spid="46"/>
                                        </p:tgtEl>
                                        <p:attrNameLst>
                                          <p:attrName>fill.type</p:attrName>
                                        </p:attrNameLst>
                                      </p:cBhvr>
                                      <p:to>
                                        <p:strVal val="solid"/>
                                      </p:to>
                                    </p:set>
                                  </p:childTnLst>
                                </p:cTn>
                              </p:par>
                              <p:par>
                                <p:cTn id="122" presetID="10" presetClass="exit" presetSubtype="0" fill="hold" grpId="2" nodeType="withEffect">
                                  <p:stCondLst>
                                    <p:cond delay="3000"/>
                                  </p:stCondLst>
                                  <p:childTnLst>
                                    <p:animEffect transition="out" filter="fade">
                                      <p:cBhvr>
                                        <p:cTn id="123" dur="1000"/>
                                        <p:tgtEl>
                                          <p:spTgt spid="46"/>
                                        </p:tgtEl>
                                      </p:cBhvr>
                                    </p:animEffect>
                                    <p:set>
                                      <p:cBhvr>
                                        <p:cTn id="124" dur="1" fill="hold">
                                          <p:stCondLst>
                                            <p:cond delay="999"/>
                                          </p:stCondLst>
                                        </p:cTn>
                                        <p:tgtEl>
                                          <p:spTgt spid="46"/>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3200"/>
                                        <p:tgtEl>
                                          <p:spTgt spid="24"/>
                                        </p:tgtEl>
                                      </p:cBhvr>
                                    </p:animEffect>
                                    <p:set>
                                      <p:cBhvr>
                                        <p:cTn id="127" dur="1" fill="hold">
                                          <p:stCondLst>
                                            <p:cond delay="3199"/>
                                          </p:stCondLst>
                                        </p:cTn>
                                        <p:tgtEl>
                                          <p:spTgt spid="24"/>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6" grpId="0" animBg="1"/>
      <p:bldP spid="26" grpId="1" animBg="1"/>
      <p:bldP spid="26" grpId="2" animBg="1"/>
      <p:bldP spid="28" grpId="0" animBg="1"/>
      <p:bldP spid="28" grpId="1" animBg="1"/>
      <p:bldP spid="28" grpId="2" animBg="1"/>
      <p:bldP spid="30" grpId="0" animBg="1"/>
      <p:bldP spid="30" grpId="1" animBg="1"/>
      <p:bldP spid="30" grpId="2" animBg="1"/>
      <p:bldP spid="32" grpId="0" animBg="1"/>
      <p:bldP spid="32" grpId="1" animBg="1"/>
      <p:bldP spid="32" grpId="2" animBg="1"/>
      <p:bldP spid="34" grpId="0" animBg="1"/>
      <p:bldP spid="34" grpId="1" animBg="1"/>
      <p:bldP spid="34" grpId="2" animBg="1"/>
      <p:bldP spid="36" grpId="0" animBg="1"/>
      <p:bldP spid="36" grpId="1" animBg="1"/>
      <p:bldP spid="36" grpId="2" animBg="1"/>
      <p:bldP spid="38" grpId="0" animBg="1"/>
      <p:bldP spid="38" grpId="1" animBg="1"/>
      <p:bldP spid="38" grpId="2" animBg="1"/>
      <p:bldP spid="40" grpId="0" animBg="1"/>
      <p:bldP spid="40" grpId="1" animBg="1"/>
      <p:bldP spid="40" grpId="2" animBg="1"/>
      <p:bldP spid="42" grpId="0" animBg="1"/>
      <p:bldP spid="42" grpId="1" animBg="1"/>
      <p:bldP spid="42" grpId="2" animBg="1"/>
      <p:bldP spid="44" grpId="0" animBg="1"/>
      <p:bldP spid="44" grpId="1" animBg="1"/>
      <p:bldP spid="44" grpId="2" animBg="1"/>
      <p:bldP spid="46" grpId="0" animBg="1"/>
      <p:bldP spid="46" grpId="1" animBg="1"/>
      <p:bldP spid="46" grpId="2" animBg="1"/>
      <p:bldP spid="24" grpId="0" animBg="1"/>
      <p:bldP spid="47"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Sternentstehung – animiert und verhindert</a:t>
            </a:r>
            <a:endParaRPr lang="en-US"/>
          </a:p>
        </p:txBody>
      </p:sp>
      <p:sp>
        <p:nvSpPr>
          <p:cNvPr id="4" name="Wolke 3"/>
          <p:cNvSpPr/>
          <p:nvPr/>
        </p:nvSpPr>
        <p:spPr>
          <a:xfrm>
            <a:off x="4248150" y="1428750"/>
            <a:ext cx="8810625" cy="61150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lke 4"/>
          <p:cNvSpPr/>
          <p:nvPr/>
        </p:nvSpPr>
        <p:spPr>
          <a:xfrm>
            <a:off x="6619875" y="3067050"/>
            <a:ext cx="1333500" cy="971550"/>
          </a:xfrm>
          <a:prstGeom prst="clou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olke 5"/>
          <p:cNvSpPr/>
          <p:nvPr/>
        </p:nvSpPr>
        <p:spPr>
          <a:xfrm>
            <a:off x="7319962" y="4577102"/>
            <a:ext cx="1071563" cy="780710"/>
          </a:xfrm>
          <a:prstGeom prst="clou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lke 6"/>
          <p:cNvSpPr/>
          <p:nvPr/>
        </p:nvSpPr>
        <p:spPr>
          <a:xfrm>
            <a:off x="9172575" y="2449513"/>
            <a:ext cx="1333500" cy="971550"/>
          </a:xfrm>
          <a:prstGeom prst="clou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olke 7"/>
          <p:cNvSpPr/>
          <p:nvPr/>
        </p:nvSpPr>
        <p:spPr>
          <a:xfrm>
            <a:off x="6096000" y="6067425"/>
            <a:ext cx="1333500" cy="971550"/>
          </a:xfrm>
          <a:prstGeom prst="clou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olke 8"/>
          <p:cNvSpPr/>
          <p:nvPr/>
        </p:nvSpPr>
        <p:spPr>
          <a:xfrm>
            <a:off x="10020300" y="5605463"/>
            <a:ext cx="1333500" cy="971550"/>
          </a:xfrm>
          <a:prstGeom prst="clou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a:off x="-13217627" y="-8146992"/>
            <a:ext cx="26276402" cy="23136110"/>
          </a:xfrm>
          <a:prstGeom prst="ellipse">
            <a:avLst/>
          </a:prstGeom>
          <a:noFill/>
          <a:ln w="508000"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äne 10"/>
          <p:cNvSpPr/>
          <p:nvPr/>
        </p:nvSpPr>
        <p:spPr>
          <a:xfrm rot="1800000">
            <a:off x="9867516" y="2534360"/>
            <a:ext cx="694630" cy="685746"/>
          </a:xfrm>
          <a:prstGeom prst="teardrop">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äne 11"/>
          <p:cNvSpPr/>
          <p:nvPr/>
        </p:nvSpPr>
        <p:spPr>
          <a:xfrm rot="1800000">
            <a:off x="16519031" y="-813467"/>
            <a:ext cx="694630" cy="685746"/>
          </a:xfrm>
          <a:prstGeom prst="teardrop">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äne 12"/>
          <p:cNvSpPr/>
          <p:nvPr/>
        </p:nvSpPr>
        <p:spPr>
          <a:xfrm rot="3564165">
            <a:off x="10534265" y="5706576"/>
            <a:ext cx="694630" cy="685746"/>
          </a:xfrm>
          <a:prstGeom prst="teardrop">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onne 13"/>
          <p:cNvSpPr/>
          <p:nvPr/>
        </p:nvSpPr>
        <p:spPr>
          <a:xfrm>
            <a:off x="7005637" y="3273765"/>
            <a:ext cx="561975" cy="514350"/>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onne 14"/>
          <p:cNvSpPr/>
          <p:nvPr/>
        </p:nvSpPr>
        <p:spPr>
          <a:xfrm>
            <a:off x="-784225" y="2630063"/>
            <a:ext cx="1568450" cy="1435530"/>
          </a:xfrm>
          <a:prstGeom prst="su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95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0" fill="hold"/>
                                        <p:tgtEl>
                                          <p:spTgt spid="10"/>
                                        </p:tgtEl>
                                        <p:attrNameLst>
                                          <p:attrName>ppt_w</p:attrName>
                                        </p:attrNameLst>
                                      </p:cBhvr>
                                      <p:tavLst>
                                        <p:tav tm="0">
                                          <p:val>
                                            <p:fltVal val="0"/>
                                          </p:val>
                                        </p:tav>
                                        <p:tav tm="100000">
                                          <p:val>
                                            <p:strVal val="#ppt_w"/>
                                          </p:val>
                                        </p:tav>
                                      </p:tavLst>
                                    </p:anim>
                                    <p:anim calcmode="lin" valueType="num">
                                      <p:cBhvr>
                                        <p:cTn id="12" dur="5000" fill="hold"/>
                                        <p:tgtEl>
                                          <p:spTgt spid="10"/>
                                        </p:tgtEl>
                                        <p:attrNameLst>
                                          <p:attrName>ppt_h</p:attrName>
                                        </p:attrNameLst>
                                      </p:cBhvr>
                                      <p:tavLst>
                                        <p:tav tm="0">
                                          <p:val>
                                            <p:fltVal val="0"/>
                                          </p:val>
                                        </p:tav>
                                        <p:tav tm="100000">
                                          <p:val>
                                            <p:strVal val="#ppt_h"/>
                                          </p:val>
                                        </p:tav>
                                      </p:tavLst>
                                    </p:anim>
                                    <p:animEffect transition="in" filter="fade">
                                      <p:cBhvr>
                                        <p:cTn id="13" dur="5000"/>
                                        <p:tgtEl>
                                          <p:spTgt spid="10"/>
                                        </p:tgtEl>
                                      </p:cBhvr>
                                    </p:animEffect>
                                  </p:childTnLst>
                                </p:cTn>
                              </p:par>
                              <p:par>
                                <p:cTn id="14" presetID="42" presetClass="path" presetSubtype="0" accel="50000" decel="50000" fill="hold" grpId="0" nodeType="withEffect">
                                  <p:stCondLst>
                                    <p:cond delay="700"/>
                                  </p:stCondLst>
                                  <p:childTnLst>
                                    <p:animMotion origin="layout" path="M 4.375E-6 3.33333E-6 L 0.72461 0.01898 " pathEditMode="relative" rAng="0" ptsTypes="AA">
                                      <p:cBhvr>
                                        <p:cTn id="15" dur="6700" fill="hold"/>
                                        <p:tgtEl>
                                          <p:spTgt spid="4"/>
                                        </p:tgtEl>
                                        <p:attrNameLst>
                                          <p:attrName>ppt_x</p:attrName>
                                          <p:attrName>ppt_y</p:attrName>
                                        </p:attrNameLst>
                                      </p:cBhvr>
                                      <p:rCtr x="36224" y="949"/>
                                    </p:animMotion>
                                  </p:childTnLst>
                                </p:cTn>
                              </p:par>
                              <p:par>
                                <p:cTn id="16" presetID="10" presetClass="exit" presetSubtype="0" fill="hold" grpId="0" nodeType="withEffect">
                                  <p:stCondLst>
                                    <p:cond delay="2800"/>
                                  </p:stCondLst>
                                  <p:childTnLst>
                                    <p:animEffect transition="out" filter="fade">
                                      <p:cBhvr>
                                        <p:cTn id="17" dur="1100"/>
                                        <p:tgtEl>
                                          <p:spTgt spid="7"/>
                                        </p:tgtEl>
                                      </p:cBhvr>
                                    </p:animEffect>
                                    <p:set>
                                      <p:cBhvr>
                                        <p:cTn id="18" dur="1" fill="hold">
                                          <p:stCondLst>
                                            <p:cond delay="10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100"/>
                                        <p:tgtEl>
                                          <p:spTgt spid="11"/>
                                        </p:tgtEl>
                                      </p:cBhvr>
                                    </p:animEffect>
                                  </p:childTnLst>
                                </p:cTn>
                              </p:par>
                              <p:par>
                                <p:cTn id="22" presetID="10" presetClass="exit" presetSubtype="0" fill="hold" grpId="0" nodeType="withEffect">
                                  <p:stCondLst>
                                    <p:cond delay="3200"/>
                                  </p:stCondLst>
                                  <p:childTnLst>
                                    <p:animEffect transition="out" filter="fade">
                                      <p:cBhvr>
                                        <p:cTn id="23" dur="1300"/>
                                        <p:tgtEl>
                                          <p:spTgt spid="9"/>
                                        </p:tgtEl>
                                      </p:cBhvr>
                                    </p:animEffect>
                                    <p:set>
                                      <p:cBhvr>
                                        <p:cTn id="24" dur="1" fill="hold">
                                          <p:stCondLst>
                                            <p:cond delay="1299"/>
                                          </p:stCondLst>
                                        </p:cTn>
                                        <p:tgtEl>
                                          <p:spTgt spid="9"/>
                                        </p:tgtEl>
                                        <p:attrNameLst>
                                          <p:attrName>style.visibility</p:attrName>
                                        </p:attrNameLst>
                                      </p:cBhvr>
                                      <p:to>
                                        <p:strVal val="hidden"/>
                                      </p:to>
                                    </p:set>
                                  </p:childTnLst>
                                </p:cTn>
                              </p:par>
                              <p:par>
                                <p:cTn id="25" presetID="10" presetClass="entr" presetSubtype="0" fill="hold" grpId="0" nodeType="withEffect">
                                  <p:stCondLst>
                                    <p:cond delay="37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par>
                                <p:cTn id="28" presetID="2" presetClass="exit" presetSubtype="2" accel="11000" fill="hold" grpId="0" nodeType="withEffect">
                                  <p:stCondLst>
                                    <p:cond delay="1800"/>
                                  </p:stCondLst>
                                  <p:childTnLst>
                                    <p:anim calcmode="lin" valueType="num">
                                      <p:cBhvr additive="base">
                                        <p:cTn id="29" dur="4100"/>
                                        <p:tgtEl>
                                          <p:spTgt spid="8"/>
                                        </p:tgtEl>
                                        <p:attrNameLst>
                                          <p:attrName>ppt_x</p:attrName>
                                        </p:attrNameLst>
                                      </p:cBhvr>
                                      <p:tavLst>
                                        <p:tav tm="0">
                                          <p:val>
                                            <p:strVal val="ppt_x"/>
                                          </p:val>
                                        </p:tav>
                                        <p:tav tm="100000">
                                          <p:val>
                                            <p:strVal val="1+ppt_w/2"/>
                                          </p:val>
                                        </p:tav>
                                      </p:tavLst>
                                    </p:anim>
                                    <p:anim calcmode="lin" valueType="num">
                                      <p:cBhvr additive="base">
                                        <p:cTn id="30" dur="4100"/>
                                        <p:tgtEl>
                                          <p:spTgt spid="8"/>
                                        </p:tgtEl>
                                        <p:attrNameLst>
                                          <p:attrName>ppt_y</p:attrName>
                                        </p:attrNameLst>
                                      </p:cBhvr>
                                      <p:tavLst>
                                        <p:tav tm="0">
                                          <p:val>
                                            <p:strVal val="ppt_y"/>
                                          </p:val>
                                        </p:tav>
                                        <p:tav tm="100000">
                                          <p:val>
                                            <p:strVal val="ppt_y"/>
                                          </p:val>
                                        </p:tav>
                                      </p:tavLst>
                                    </p:anim>
                                    <p:set>
                                      <p:cBhvr>
                                        <p:cTn id="31" dur="1" fill="hold">
                                          <p:stCondLst>
                                            <p:cond delay="4099"/>
                                          </p:stCondLst>
                                        </p:cTn>
                                        <p:tgtEl>
                                          <p:spTgt spid="8"/>
                                        </p:tgtEl>
                                        <p:attrNameLst>
                                          <p:attrName>style.visibility</p:attrName>
                                        </p:attrNameLst>
                                      </p:cBhvr>
                                      <p:to>
                                        <p:strVal val="hidden"/>
                                      </p:to>
                                    </p:set>
                                  </p:childTnLst>
                                </p:cTn>
                              </p:par>
                              <p:par>
                                <p:cTn id="32" presetID="50" presetClass="exit" presetSubtype="0" accel="100000" fill="hold" grpId="0" nodeType="withEffect">
                                  <p:stCondLst>
                                    <p:cond delay="1800"/>
                                  </p:stCondLst>
                                  <p:childTnLst>
                                    <p:anim calcmode="lin" valueType="num">
                                      <p:cBhvr>
                                        <p:cTn id="33" dur="2100"/>
                                        <p:tgtEl>
                                          <p:spTgt spid="6"/>
                                        </p:tgtEl>
                                        <p:attrNameLst>
                                          <p:attrName>ppt_w</p:attrName>
                                        </p:attrNameLst>
                                      </p:cBhvr>
                                      <p:tavLst>
                                        <p:tav tm="0">
                                          <p:val>
                                            <p:strVal val="ppt_w"/>
                                          </p:val>
                                        </p:tav>
                                        <p:tav tm="100000">
                                          <p:val>
                                            <p:strVal val="ppt_w+.3"/>
                                          </p:val>
                                        </p:tav>
                                      </p:tavLst>
                                    </p:anim>
                                    <p:anim calcmode="lin" valueType="num">
                                      <p:cBhvr>
                                        <p:cTn id="34" dur="2100"/>
                                        <p:tgtEl>
                                          <p:spTgt spid="6"/>
                                        </p:tgtEl>
                                        <p:attrNameLst>
                                          <p:attrName>ppt_h</p:attrName>
                                        </p:attrNameLst>
                                      </p:cBhvr>
                                      <p:tavLst>
                                        <p:tav tm="0">
                                          <p:val>
                                            <p:strVal val="ppt_h"/>
                                          </p:val>
                                        </p:tav>
                                        <p:tav tm="100000">
                                          <p:val>
                                            <p:strVal val="ppt_h"/>
                                          </p:val>
                                        </p:tav>
                                      </p:tavLst>
                                    </p:anim>
                                    <p:animEffect transition="out" filter="fade">
                                      <p:cBhvr>
                                        <p:cTn id="35" dur="2100"/>
                                        <p:tgtEl>
                                          <p:spTgt spid="6"/>
                                        </p:tgtEl>
                                      </p:cBhvr>
                                    </p:animEffect>
                                    <p:set>
                                      <p:cBhvr>
                                        <p:cTn id="36" dur="1" fill="hold">
                                          <p:stCondLst>
                                            <p:cond delay="2099"/>
                                          </p:stCondLst>
                                        </p:cTn>
                                        <p:tgtEl>
                                          <p:spTgt spid="6"/>
                                        </p:tgtEl>
                                        <p:attrNameLst>
                                          <p:attrName>style.visibility</p:attrName>
                                        </p:attrNameLst>
                                      </p:cBhvr>
                                      <p:to>
                                        <p:strVal val="hidden"/>
                                      </p:to>
                                    </p:set>
                                  </p:childTnLst>
                                </p:cTn>
                              </p:par>
                              <p:par>
                                <p:cTn id="37" presetID="42" presetClass="path" presetSubtype="0" accel="50000" decel="50000" fill="hold" grpId="1" nodeType="withEffect">
                                  <p:stCondLst>
                                    <p:cond delay="1800"/>
                                  </p:stCondLst>
                                  <p:childTnLst>
                                    <p:animMotion origin="layout" path="M -8.33333E-7 4.44444E-6 L 0.11641 -0.00533 " pathEditMode="relative" rAng="0" ptsTypes="AA">
                                      <p:cBhvr>
                                        <p:cTn id="38" dur="2000" fill="hold"/>
                                        <p:tgtEl>
                                          <p:spTgt spid="6"/>
                                        </p:tgtEl>
                                        <p:attrNameLst>
                                          <p:attrName>ppt_x</p:attrName>
                                          <p:attrName>ppt_y</p:attrName>
                                        </p:attrNameLst>
                                      </p:cBhvr>
                                      <p:rCtr x="5820" y="-278"/>
                                    </p:animMotion>
                                  </p:childTnLst>
                                </p:cTn>
                              </p:par>
                              <p:par>
                                <p:cTn id="39" presetID="6" presetClass="emph" presetSubtype="0" fill="hold" grpId="0" nodeType="withEffect">
                                  <p:stCondLst>
                                    <p:cond delay="1800"/>
                                  </p:stCondLst>
                                  <p:childTnLst>
                                    <p:animScale>
                                      <p:cBhvr>
                                        <p:cTn id="40" dur="1500" fill="hold"/>
                                        <p:tgtEl>
                                          <p:spTgt spid="5"/>
                                        </p:tgtEl>
                                      </p:cBhvr>
                                      <p:by x="25000" y="25000"/>
                                    </p:animScale>
                                  </p:childTnLst>
                                </p:cTn>
                              </p:par>
                              <p:par>
                                <p:cTn id="41" presetID="1" presetClass="exit" presetSubtype="0" fill="hold" grpId="1" nodeType="withEffect">
                                  <p:stCondLst>
                                    <p:cond delay="3300"/>
                                  </p:stCondLst>
                                  <p:childTnLst>
                                    <p:set>
                                      <p:cBhvr>
                                        <p:cTn id="42" dur="1" fill="hold">
                                          <p:stCondLst>
                                            <p:cond delay="0"/>
                                          </p:stCondLst>
                                        </p:cTn>
                                        <p:tgtEl>
                                          <p:spTgt spid="5"/>
                                        </p:tgtEl>
                                        <p:attrNameLst>
                                          <p:attrName>style.visibility</p:attrName>
                                        </p:attrNameLst>
                                      </p:cBhvr>
                                      <p:to>
                                        <p:strVal val="hidden"/>
                                      </p:to>
                                    </p:set>
                                  </p:childTnLst>
                                </p:cTn>
                              </p:par>
                              <p:par>
                                <p:cTn id="43" presetID="10" presetClass="entr" presetSubtype="0" fill="hold" grpId="0" nodeType="withEffect">
                                  <p:stCondLst>
                                    <p:cond delay="300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P spid="8" grpId="0" animBg="1"/>
      <p:bldP spid="9" grpId="0" animBg="1"/>
      <p:bldP spid="10" grpId="0" animBg="1"/>
      <p:bldP spid="11" grpId="0" animBg="1"/>
      <p:bldP spid="13" grpId="0" animBg="1"/>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3" y="3680760"/>
            <a:ext cx="5186463" cy="310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4" y="221170"/>
            <a:ext cx="5186463" cy="345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i2.wp.com/www.universetoday.com/wp-content/uploads/2009/12/proplyds-3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96" t="4834" r="10942" b="6616"/>
          <a:stretch/>
        </p:blipFill>
        <p:spPr bwMode="auto">
          <a:xfrm>
            <a:off x="6173787" y="234282"/>
            <a:ext cx="4133850" cy="34333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byss.uoregon.edu/%7Ejs/images/orion_solar_system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3787" y="3667647"/>
            <a:ext cx="4133850" cy="321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15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210135-8555-4491-803A-1A660052F502}"/>
              </a:ext>
            </a:extLst>
          </p:cNvPr>
          <p:cNvSpPr>
            <a:spLocks noGrp="1"/>
          </p:cNvSpPr>
          <p:nvPr>
            <p:ph type="title"/>
          </p:nvPr>
        </p:nvSpPr>
        <p:spPr>
          <a:xfrm>
            <a:off x="838200" y="365125"/>
            <a:ext cx="10515600" cy="1325563"/>
          </a:xfrm>
        </p:spPr>
        <p:txBody>
          <a:bodyPr/>
          <a:lstStyle/>
          <a:p>
            <a:r>
              <a:rPr lang="de-DE" dirty="0"/>
              <a:t>Molekülspektroskopie – was ist das</a:t>
            </a:r>
          </a:p>
        </p:txBody>
      </p:sp>
      <p:sp>
        <p:nvSpPr>
          <p:cNvPr id="3" name="Inhaltsplatzhalter 2">
            <a:extLst>
              <a:ext uri="{FF2B5EF4-FFF2-40B4-BE49-F238E27FC236}">
                <a16:creationId xmlns:a16="http://schemas.microsoft.com/office/drawing/2014/main" id="{25403DB6-1D1E-4207-888D-E96F18002C7C}"/>
              </a:ext>
            </a:extLst>
          </p:cNvPr>
          <p:cNvSpPr>
            <a:spLocks noGrp="1"/>
          </p:cNvSpPr>
          <p:nvPr>
            <p:ph idx="1"/>
          </p:nvPr>
        </p:nvSpPr>
        <p:spPr/>
        <p:txBody>
          <a:bodyPr/>
          <a:lstStyle/>
          <a:p>
            <a:r>
              <a:rPr lang="de-DE"/>
              <a:t>Klassische astronomische Beobachtungen detektieren „Licht“ astronomischer Objekte.</a:t>
            </a:r>
          </a:p>
          <a:p>
            <a:r>
              <a:rPr lang="de-DE"/>
              <a:t>Licht ist eine elektro-magnetische Welle</a:t>
            </a:r>
          </a:p>
          <a:p>
            <a:r>
              <a:rPr lang="de-DE"/>
              <a:t>Eine Eigenschaft von Wellen ist deren Frequenz bzw. Wellenlänge.</a:t>
            </a:r>
          </a:p>
        </p:txBody>
      </p:sp>
      <p:grpSp>
        <p:nvGrpSpPr>
          <p:cNvPr id="4" name="Gruppieren 3">
            <a:extLst>
              <a:ext uri="{FF2B5EF4-FFF2-40B4-BE49-F238E27FC236}">
                <a16:creationId xmlns:a16="http://schemas.microsoft.com/office/drawing/2014/main" id="{B3FD45D0-D9C6-4156-973F-23D281372C92}"/>
              </a:ext>
            </a:extLst>
          </p:cNvPr>
          <p:cNvGrpSpPr/>
          <p:nvPr/>
        </p:nvGrpSpPr>
        <p:grpSpPr>
          <a:xfrm>
            <a:off x="4738678" y="4057644"/>
            <a:ext cx="4143404" cy="2015496"/>
            <a:chOff x="3214678" y="2571744"/>
            <a:chExt cx="4143404" cy="2015496"/>
          </a:xfrm>
        </p:grpSpPr>
        <p:sp>
          <p:nvSpPr>
            <p:cNvPr id="5" name="Rechteck 4">
              <a:extLst>
                <a:ext uri="{FF2B5EF4-FFF2-40B4-BE49-F238E27FC236}">
                  <a16:creationId xmlns:a16="http://schemas.microsoft.com/office/drawing/2014/main" id="{DFFE5E73-D97A-446F-B277-363867C4E9CF}"/>
                </a:ext>
              </a:extLst>
            </p:cNvPr>
            <p:cNvSpPr/>
            <p:nvPr/>
          </p:nvSpPr>
          <p:spPr>
            <a:xfrm>
              <a:off x="3214678" y="2571744"/>
              <a:ext cx="4143404" cy="201549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3" descr="C:\Dokumente und Einstellungen\Markus Röllig\Lokale Einstellungen\Temporary Internet Files\Content.IE5\2H3TO4PS\MCBD05869_0000[1].wmf">
              <a:extLst>
                <a:ext uri="{FF2B5EF4-FFF2-40B4-BE49-F238E27FC236}">
                  <a16:creationId xmlns:a16="http://schemas.microsoft.com/office/drawing/2014/main" id="{7CB047A1-2BFB-4778-95E5-B534C61F3E8D}"/>
                </a:ext>
              </a:extLst>
            </p:cNvPr>
            <p:cNvPicPr>
              <a:picLocks noChangeAspect="1" noChangeArrowheads="1"/>
            </p:cNvPicPr>
            <p:nvPr/>
          </p:nvPicPr>
          <p:blipFill>
            <a:blip r:embed="rId2"/>
            <a:srcRect/>
            <a:stretch>
              <a:fillRect/>
            </a:stretch>
          </p:blipFill>
          <p:spPr bwMode="auto">
            <a:xfrm>
              <a:off x="5286380" y="2857496"/>
              <a:ext cx="993879" cy="1126764"/>
            </a:xfrm>
            <a:prstGeom prst="rect">
              <a:avLst/>
            </a:prstGeom>
            <a:noFill/>
          </p:spPr>
        </p:pic>
        <p:sp>
          <p:nvSpPr>
            <p:cNvPr id="7" name="Rechteck 6">
              <a:extLst>
                <a:ext uri="{FF2B5EF4-FFF2-40B4-BE49-F238E27FC236}">
                  <a16:creationId xmlns:a16="http://schemas.microsoft.com/office/drawing/2014/main" id="{E2D2A751-AE99-421B-B16C-7CE88FEC8B24}"/>
                </a:ext>
              </a:extLst>
            </p:cNvPr>
            <p:cNvSpPr/>
            <p:nvPr/>
          </p:nvSpPr>
          <p:spPr>
            <a:xfrm>
              <a:off x="4572000" y="2786058"/>
              <a:ext cx="857256" cy="1143008"/>
            </a:xfrm>
            <a:prstGeom prst="rect">
              <a:avLst/>
            </a:prstGeom>
            <a:gradFill flip="none" rotWithShape="1">
              <a:gsLst>
                <a:gs pos="0">
                  <a:srgbClr val="7A0808"/>
                </a:gs>
                <a:gs pos="30000">
                  <a:srgbClr val="66008F"/>
                </a:gs>
                <a:gs pos="64999">
                  <a:srgbClr val="BA0066"/>
                </a:gs>
                <a:gs pos="89999">
                  <a:srgbClr val="FF0000"/>
                </a:gs>
                <a:gs pos="100000">
                  <a:srgbClr val="FF82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a:extLst>
              <a:ext uri="{FF2B5EF4-FFF2-40B4-BE49-F238E27FC236}">
                <a16:creationId xmlns:a16="http://schemas.microsoft.com/office/drawing/2014/main" id="{30EC2539-1480-4AB6-8A4F-33EE8978B3CB}"/>
              </a:ext>
            </a:extLst>
          </p:cNvPr>
          <p:cNvGrpSpPr/>
          <p:nvPr/>
        </p:nvGrpSpPr>
        <p:grpSpPr>
          <a:xfrm>
            <a:off x="1704950" y="4057644"/>
            <a:ext cx="4214842" cy="2019300"/>
            <a:chOff x="1000100" y="2571744"/>
            <a:chExt cx="4214842" cy="2019300"/>
          </a:xfrm>
        </p:grpSpPr>
        <p:pic>
          <p:nvPicPr>
            <p:cNvPr id="9" name="Grafik 8" descr="744px-Spectre_Terahertz_svg-cropped-left.jpg">
              <a:extLst>
                <a:ext uri="{FF2B5EF4-FFF2-40B4-BE49-F238E27FC236}">
                  <a16:creationId xmlns:a16="http://schemas.microsoft.com/office/drawing/2014/main" id="{DEDBA468-077F-4734-BA95-C651F7495AB9}"/>
                </a:ext>
              </a:extLst>
            </p:cNvPr>
            <p:cNvPicPr>
              <a:picLocks noChangeAspect="1"/>
            </p:cNvPicPr>
            <p:nvPr/>
          </p:nvPicPr>
          <p:blipFill>
            <a:blip r:embed="rId3"/>
            <a:stretch>
              <a:fillRect/>
            </a:stretch>
          </p:blipFill>
          <p:spPr>
            <a:xfrm>
              <a:off x="1071538" y="2571744"/>
              <a:ext cx="4143404" cy="2019300"/>
            </a:xfrm>
            <a:prstGeom prst="rect">
              <a:avLst/>
            </a:prstGeom>
          </p:spPr>
        </p:pic>
        <p:sp>
          <p:nvSpPr>
            <p:cNvPr id="10" name="Textfeld 9">
              <a:extLst>
                <a:ext uri="{FF2B5EF4-FFF2-40B4-BE49-F238E27FC236}">
                  <a16:creationId xmlns:a16="http://schemas.microsoft.com/office/drawing/2014/main" id="{E0600645-B06C-4DEE-90FC-44464FF28FFE}"/>
                </a:ext>
              </a:extLst>
            </p:cNvPr>
            <p:cNvSpPr txBox="1"/>
            <p:nvPr/>
          </p:nvSpPr>
          <p:spPr>
            <a:xfrm>
              <a:off x="1000100" y="4071942"/>
              <a:ext cx="4198393" cy="369332"/>
            </a:xfrm>
            <a:prstGeom prst="rect">
              <a:avLst/>
            </a:prstGeom>
            <a:noFill/>
          </p:spPr>
          <p:txBody>
            <a:bodyPr wrap="none" rtlCol="0">
              <a:spAutoFit/>
            </a:bodyPr>
            <a:lstStyle/>
            <a:p>
              <a:r>
                <a:rPr lang="de-DE">
                  <a:solidFill>
                    <a:schemeClr val="bg1"/>
                  </a:solidFill>
                </a:rPr>
                <a:t>Gamma        Röntgen          UV          </a:t>
              </a:r>
              <a:r>
                <a:rPr lang="de-DE" dirty="0">
                  <a:solidFill>
                    <a:schemeClr val="bg1"/>
                  </a:solidFill>
                </a:rPr>
                <a:t>optisch</a:t>
              </a:r>
            </a:p>
          </p:txBody>
        </p:sp>
      </p:grpSp>
      <p:grpSp>
        <p:nvGrpSpPr>
          <p:cNvPr id="11" name="Gruppieren 10">
            <a:extLst>
              <a:ext uri="{FF2B5EF4-FFF2-40B4-BE49-F238E27FC236}">
                <a16:creationId xmlns:a16="http://schemas.microsoft.com/office/drawing/2014/main" id="{28116608-D31F-489E-977E-8711E7177ACA}"/>
              </a:ext>
            </a:extLst>
          </p:cNvPr>
          <p:cNvGrpSpPr/>
          <p:nvPr/>
        </p:nvGrpSpPr>
        <p:grpSpPr>
          <a:xfrm>
            <a:off x="7072318" y="4057644"/>
            <a:ext cx="3019425" cy="2015496"/>
            <a:chOff x="5214942" y="2571744"/>
            <a:chExt cx="3019425" cy="2015496"/>
          </a:xfrm>
        </p:grpSpPr>
        <p:pic>
          <p:nvPicPr>
            <p:cNvPr id="12" name="Grafik 11" descr="744px-Spectre_Terahertz_svg-cropped-right.jpg">
              <a:extLst>
                <a:ext uri="{FF2B5EF4-FFF2-40B4-BE49-F238E27FC236}">
                  <a16:creationId xmlns:a16="http://schemas.microsoft.com/office/drawing/2014/main" id="{BB3EB3C6-1A51-457B-8C79-BC8DB3F9765A}"/>
                </a:ext>
              </a:extLst>
            </p:cNvPr>
            <p:cNvPicPr>
              <a:picLocks noChangeAspect="1"/>
            </p:cNvPicPr>
            <p:nvPr/>
          </p:nvPicPr>
          <p:blipFill>
            <a:blip r:embed="rId4"/>
            <a:stretch>
              <a:fillRect/>
            </a:stretch>
          </p:blipFill>
          <p:spPr>
            <a:xfrm>
              <a:off x="5214942" y="2571744"/>
              <a:ext cx="3019425" cy="2015496"/>
            </a:xfrm>
            <a:prstGeom prst="rect">
              <a:avLst/>
            </a:prstGeom>
          </p:spPr>
        </p:pic>
        <p:sp>
          <p:nvSpPr>
            <p:cNvPr id="13" name="Textfeld 12">
              <a:extLst>
                <a:ext uri="{FF2B5EF4-FFF2-40B4-BE49-F238E27FC236}">
                  <a16:creationId xmlns:a16="http://schemas.microsoft.com/office/drawing/2014/main" id="{BF10EE55-6C34-4554-B4EE-1F08B6219380}"/>
                </a:ext>
              </a:extLst>
            </p:cNvPr>
            <p:cNvSpPr txBox="1"/>
            <p:nvPr/>
          </p:nvSpPr>
          <p:spPr>
            <a:xfrm>
              <a:off x="5286380" y="4071942"/>
              <a:ext cx="2390398" cy="369332"/>
            </a:xfrm>
            <a:prstGeom prst="rect">
              <a:avLst/>
            </a:prstGeom>
            <a:noFill/>
          </p:spPr>
          <p:txBody>
            <a:bodyPr wrap="none" rtlCol="0">
              <a:spAutoFit/>
            </a:bodyPr>
            <a:lstStyle/>
            <a:p>
              <a:r>
                <a:rPr lang="de-DE" dirty="0">
                  <a:solidFill>
                    <a:schemeClr val="bg1"/>
                  </a:solidFill>
                </a:rPr>
                <a:t> Mikrowelle       Radio</a:t>
              </a:r>
            </a:p>
          </p:txBody>
        </p:sp>
      </p:grpSp>
      <p:sp>
        <p:nvSpPr>
          <p:cNvPr id="14" name="Textfeld 13">
            <a:extLst>
              <a:ext uri="{FF2B5EF4-FFF2-40B4-BE49-F238E27FC236}">
                <a16:creationId xmlns:a16="http://schemas.microsoft.com/office/drawing/2014/main" id="{8D9FC7EB-0465-486D-B960-FD74D99A6118}"/>
              </a:ext>
            </a:extLst>
          </p:cNvPr>
          <p:cNvSpPr txBox="1"/>
          <p:nvPr/>
        </p:nvSpPr>
        <p:spPr>
          <a:xfrm>
            <a:off x="6381752" y="5557842"/>
            <a:ext cx="415498" cy="369332"/>
          </a:xfrm>
          <a:prstGeom prst="rect">
            <a:avLst/>
          </a:prstGeom>
          <a:noFill/>
        </p:spPr>
        <p:txBody>
          <a:bodyPr wrap="none" rtlCol="0">
            <a:spAutoFit/>
          </a:bodyPr>
          <a:lstStyle/>
          <a:p>
            <a:r>
              <a:rPr lang="de-DE" dirty="0">
                <a:solidFill>
                  <a:schemeClr val="bg1"/>
                </a:solidFill>
              </a:rPr>
              <a:t>IR</a:t>
            </a:r>
          </a:p>
        </p:txBody>
      </p:sp>
      <p:sp>
        <p:nvSpPr>
          <p:cNvPr id="15" name="Textfeld 14">
            <a:extLst>
              <a:ext uri="{FF2B5EF4-FFF2-40B4-BE49-F238E27FC236}">
                <a16:creationId xmlns:a16="http://schemas.microsoft.com/office/drawing/2014/main" id="{55ED5290-F69E-4748-9CA1-F7428238DE74}"/>
              </a:ext>
            </a:extLst>
          </p:cNvPr>
          <p:cNvSpPr txBox="1"/>
          <p:nvPr/>
        </p:nvSpPr>
        <p:spPr>
          <a:xfrm>
            <a:off x="2006388" y="6176963"/>
            <a:ext cx="8085355" cy="369332"/>
          </a:xfrm>
          <a:prstGeom prst="rect">
            <a:avLst/>
          </a:prstGeom>
          <a:noFill/>
        </p:spPr>
        <p:txBody>
          <a:bodyPr wrap="none" rtlCol="0">
            <a:spAutoFit/>
          </a:bodyPr>
          <a:lstStyle/>
          <a:p>
            <a:r>
              <a:rPr lang="de-DE"/>
              <a:t>hohe Energie                                                                                                  geringe Energie</a:t>
            </a:r>
          </a:p>
        </p:txBody>
      </p:sp>
      <p:sp>
        <p:nvSpPr>
          <p:cNvPr id="16" name="Pfeil: nach links und rechts 15">
            <a:extLst>
              <a:ext uri="{FF2B5EF4-FFF2-40B4-BE49-F238E27FC236}">
                <a16:creationId xmlns:a16="http://schemas.microsoft.com/office/drawing/2014/main" id="{9389C240-D7BE-497D-9492-D002FA14580C}"/>
              </a:ext>
            </a:extLst>
          </p:cNvPr>
          <p:cNvSpPr/>
          <p:nvPr/>
        </p:nvSpPr>
        <p:spPr>
          <a:xfrm>
            <a:off x="3430644" y="6195057"/>
            <a:ext cx="4951356" cy="2846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5499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5AF71-9C0D-4B6C-8B27-9B0412989008}"/>
              </a:ext>
            </a:extLst>
          </p:cNvPr>
          <p:cNvSpPr>
            <a:spLocks noGrp="1"/>
          </p:cNvSpPr>
          <p:nvPr>
            <p:ph type="title"/>
          </p:nvPr>
        </p:nvSpPr>
        <p:spPr/>
        <p:txBody>
          <a:bodyPr/>
          <a:lstStyle/>
          <a:p>
            <a:r>
              <a:rPr lang="de-DE" dirty="0"/>
              <a:t>Staub und Moleküle gehen Hand in Hand</a:t>
            </a:r>
          </a:p>
        </p:txBody>
      </p:sp>
      <p:pic>
        <p:nvPicPr>
          <p:cNvPr id="5" name="Inhaltsplatzhalter 4">
            <a:extLst>
              <a:ext uri="{FF2B5EF4-FFF2-40B4-BE49-F238E27FC236}">
                <a16:creationId xmlns:a16="http://schemas.microsoft.com/office/drawing/2014/main" id="{DFA7F189-5600-4BA5-90D7-A092787AE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880" y="1911548"/>
            <a:ext cx="11012805" cy="4581327"/>
          </a:xfrm>
        </p:spPr>
      </p:pic>
      <p:sp>
        <p:nvSpPr>
          <p:cNvPr id="6" name="Textfeld 5">
            <a:extLst>
              <a:ext uri="{FF2B5EF4-FFF2-40B4-BE49-F238E27FC236}">
                <a16:creationId xmlns:a16="http://schemas.microsoft.com/office/drawing/2014/main" id="{76E79611-6DD1-4015-9E61-04278B8C9EEB}"/>
              </a:ext>
            </a:extLst>
          </p:cNvPr>
          <p:cNvSpPr txBox="1"/>
          <p:nvPr/>
        </p:nvSpPr>
        <p:spPr>
          <a:xfrm>
            <a:off x="9159933" y="6488668"/>
            <a:ext cx="2416752" cy="369332"/>
          </a:xfrm>
          <a:prstGeom prst="rect">
            <a:avLst/>
          </a:prstGeom>
          <a:noFill/>
        </p:spPr>
        <p:txBody>
          <a:bodyPr wrap="none" rtlCol="0">
            <a:spAutoFit/>
          </a:bodyPr>
          <a:lstStyle/>
          <a:p>
            <a:r>
              <a:rPr lang="de-DE" dirty="0"/>
              <a:t>http://astrobiology.com</a:t>
            </a:r>
          </a:p>
        </p:txBody>
      </p:sp>
    </p:spTree>
    <p:extLst>
      <p:ext uri="{BB962C8B-B14F-4D97-AF65-F5344CB8AC3E}">
        <p14:creationId xmlns:p14="http://schemas.microsoft.com/office/powerpoint/2010/main" val="3097260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Spitzers Blick</a:t>
            </a:r>
            <a:br>
              <a:rPr lang="de-DE" dirty="0"/>
            </a:br>
            <a:r>
              <a:rPr lang="de-DE" dirty="0"/>
              <a:t>auf Orion</a:t>
            </a:r>
            <a:endParaRPr lang="en-US"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200" y="2162102"/>
            <a:ext cx="12653238" cy="4427883"/>
          </a:xfr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3945" y="107329"/>
            <a:ext cx="2683641" cy="2012731"/>
          </a:xfrm>
          <a:prstGeom prst="rect">
            <a:avLst/>
          </a:prstGeom>
        </p:spPr>
      </p:pic>
      <p:sp>
        <p:nvSpPr>
          <p:cNvPr id="9" name="Textfeld 8"/>
          <p:cNvSpPr txBox="1"/>
          <p:nvPr/>
        </p:nvSpPr>
        <p:spPr>
          <a:xfrm>
            <a:off x="6543485" y="1763818"/>
            <a:ext cx="1164101" cy="369332"/>
          </a:xfrm>
          <a:prstGeom prst="rect">
            <a:avLst/>
          </a:prstGeom>
          <a:noFill/>
        </p:spPr>
        <p:txBody>
          <a:bodyPr wrap="none" rtlCol="0">
            <a:spAutoFit/>
          </a:bodyPr>
          <a:lstStyle/>
          <a:p>
            <a:r>
              <a:rPr lang="de-DE">
                <a:solidFill>
                  <a:schemeClr val="bg1"/>
                </a:solidFill>
              </a:rPr>
              <a:t>3-160 µm</a:t>
            </a:r>
            <a:endParaRPr lang="en-US">
              <a:solidFill>
                <a:schemeClr val="bg1"/>
              </a:solidFill>
            </a:endParaRPr>
          </a:p>
        </p:txBody>
      </p:sp>
    </p:spTree>
    <p:extLst>
      <p:ext uri="{BB962C8B-B14F-4D97-AF65-F5344CB8AC3E}">
        <p14:creationId xmlns:p14="http://schemas.microsoft.com/office/powerpoint/2010/main" val="3543091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4" name="Object 2">
            <a:extLst>
              <a:ext uri="{FF2B5EF4-FFF2-40B4-BE49-F238E27FC236}">
                <a16:creationId xmlns:a16="http://schemas.microsoft.com/office/drawing/2014/main" id="{7F822541-0C0E-4581-A030-AD891DE935E4}"/>
              </a:ext>
            </a:extLst>
          </p:cNvPr>
          <p:cNvGraphicFramePr>
            <a:graphicFrameLocks noChangeAspect="1"/>
          </p:cNvGraphicFramePr>
          <p:nvPr/>
        </p:nvGraphicFramePr>
        <p:xfrm>
          <a:off x="5232400" y="4437063"/>
          <a:ext cx="977900" cy="893762"/>
        </p:xfrm>
        <a:graphic>
          <a:graphicData uri="http://schemas.openxmlformats.org/presentationml/2006/ole">
            <mc:AlternateContent xmlns:mc="http://schemas.openxmlformats.org/markup-compatibility/2006">
              <mc:Choice xmlns:v="urn:schemas-microsoft-com:vml" Requires="v">
                <p:oleObj spid="_x0000_s2050" name="Photo Editor-Foto" r:id="rId3" imgW="1219370" imgH="1114581" progId="MSPhotoEd.3">
                  <p:embed/>
                </p:oleObj>
              </mc:Choice>
              <mc:Fallback>
                <p:oleObj name="Photo Editor-Foto" r:id="rId3" imgW="1219370" imgH="1114581" progId="MSPhotoEd.3">
                  <p:embed/>
                  <p:pic>
                    <p:nvPicPr>
                      <p:cNvPr id="120834" name="Object 2">
                        <a:extLst>
                          <a:ext uri="{FF2B5EF4-FFF2-40B4-BE49-F238E27FC236}">
                            <a16:creationId xmlns:a16="http://schemas.microsoft.com/office/drawing/2014/main" id="{7F822541-0C0E-4581-A030-AD891DE93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4437063"/>
                        <a:ext cx="977900" cy="89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0835" name="Object 3">
            <a:extLst>
              <a:ext uri="{FF2B5EF4-FFF2-40B4-BE49-F238E27FC236}">
                <a16:creationId xmlns:a16="http://schemas.microsoft.com/office/drawing/2014/main" id="{420CFF99-0254-4DF7-911A-63BA3FA59E3A}"/>
              </a:ext>
            </a:extLst>
          </p:cNvPr>
          <p:cNvGraphicFramePr>
            <a:graphicFrameLocks noChangeAspect="1"/>
          </p:cNvGraphicFramePr>
          <p:nvPr/>
        </p:nvGraphicFramePr>
        <p:xfrm>
          <a:off x="6959601" y="1916114"/>
          <a:ext cx="2449513" cy="2238375"/>
        </p:xfrm>
        <a:graphic>
          <a:graphicData uri="http://schemas.openxmlformats.org/presentationml/2006/ole">
            <mc:AlternateContent xmlns:mc="http://schemas.openxmlformats.org/markup-compatibility/2006">
              <mc:Choice xmlns:v="urn:schemas-microsoft-com:vml" Requires="v">
                <p:oleObj spid="_x0000_s2051" name="Photo Editor-Foto" r:id="rId5" imgW="1219370" imgH="1114581" progId="MSPhotoEd.3">
                  <p:embed/>
                </p:oleObj>
              </mc:Choice>
              <mc:Fallback>
                <p:oleObj name="Photo Editor-Foto" r:id="rId5" imgW="1219370" imgH="1114581" progId="MSPhotoEd.3">
                  <p:embed/>
                  <p:pic>
                    <p:nvPicPr>
                      <p:cNvPr id="120835" name="Object 3">
                        <a:extLst>
                          <a:ext uri="{FF2B5EF4-FFF2-40B4-BE49-F238E27FC236}">
                            <a16:creationId xmlns:a16="http://schemas.microsoft.com/office/drawing/2014/main" id="{420CFF99-0254-4DF7-911A-63BA3FA59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1" y="1916114"/>
                        <a:ext cx="2449513"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836" name="Rectangle 4">
            <a:extLst>
              <a:ext uri="{FF2B5EF4-FFF2-40B4-BE49-F238E27FC236}">
                <a16:creationId xmlns:a16="http://schemas.microsoft.com/office/drawing/2014/main" id="{1EAD1A98-ADF5-41FE-942F-BB3C319A285D}"/>
              </a:ext>
            </a:extLst>
          </p:cNvPr>
          <p:cNvSpPr>
            <a:spLocks noGrp="1" noChangeArrowheads="1"/>
          </p:cNvSpPr>
          <p:nvPr>
            <p:ph type="title"/>
          </p:nvPr>
        </p:nvSpPr>
        <p:spPr/>
        <p:txBody>
          <a:bodyPr/>
          <a:lstStyle/>
          <a:p>
            <a:r>
              <a:rPr lang="de-DE" altLang="de-DE"/>
              <a:t>Molekülwolken</a:t>
            </a:r>
          </a:p>
        </p:txBody>
      </p:sp>
      <p:pic>
        <p:nvPicPr>
          <p:cNvPr id="120837" name="Picture 5" descr="Horsehead">
            <a:extLst>
              <a:ext uri="{FF2B5EF4-FFF2-40B4-BE49-F238E27FC236}">
                <a16:creationId xmlns:a16="http://schemas.microsoft.com/office/drawing/2014/main" id="{FA26A0D6-5C74-4256-9ED9-13354FED2A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4" y="1916113"/>
            <a:ext cx="4586287" cy="4506912"/>
          </a:xfrm>
          <a:prstGeom prst="rect">
            <a:avLst/>
          </a:prstGeom>
          <a:noFill/>
          <a:extLst>
            <a:ext uri="{909E8E84-426E-40DD-AFC4-6F175D3DCCD1}">
              <a14:hiddenFill xmlns:a14="http://schemas.microsoft.com/office/drawing/2010/main">
                <a:solidFill>
                  <a:srgbClr val="FFFFFF"/>
                </a:solidFill>
              </a14:hiddenFill>
            </a:ext>
          </a:extLst>
        </p:spPr>
      </p:pic>
      <p:sp>
        <p:nvSpPr>
          <p:cNvPr id="120838" name="Rectangle 6">
            <a:extLst>
              <a:ext uri="{FF2B5EF4-FFF2-40B4-BE49-F238E27FC236}">
                <a16:creationId xmlns:a16="http://schemas.microsoft.com/office/drawing/2014/main" id="{7572E229-779C-4EC6-B52B-168AA1E2C1AC}"/>
              </a:ext>
            </a:extLst>
          </p:cNvPr>
          <p:cNvSpPr>
            <a:spLocks noChangeArrowheads="1"/>
          </p:cNvSpPr>
          <p:nvPr/>
        </p:nvSpPr>
        <p:spPr bwMode="auto">
          <a:xfrm>
            <a:off x="5232400" y="4437063"/>
            <a:ext cx="863600" cy="863600"/>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0839" name="Text Box 7">
            <a:extLst>
              <a:ext uri="{FF2B5EF4-FFF2-40B4-BE49-F238E27FC236}">
                <a16:creationId xmlns:a16="http://schemas.microsoft.com/office/drawing/2014/main" id="{2C155933-0344-48BC-8042-2560458A981D}"/>
              </a:ext>
            </a:extLst>
          </p:cNvPr>
          <p:cNvSpPr txBox="1">
            <a:spLocks noChangeArrowheads="1"/>
          </p:cNvSpPr>
          <p:nvPr/>
        </p:nvSpPr>
        <p:spPr bwMode="auto">
          <a:xfrm>
            <a:off x="9585494" y="2800351"/>
            <a:ext cx="917238"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a:t>230GHz</a:t>
            </a:r>
          </a:p>
          <a:p>
            <a:pPr algn="ctr"/>
            <a:r>
              <a:rPr lang="de-DE" altLang="de-DE" sz="2800"/>
              <a:t>CO</a:t>
            </a:r>
          </a:p>
        </p:txBody>
      </p:sp>
      <p:sp>
        <p:nvSpPr>
          <p:cNvPr id="120840" name="Text Box 8">
            <a:extLst>
              <a:ext uri="{FF2B5EF4-FFF2-40B4-BE49-F238E27FC236}">
                <a16:creationId xmlns:a16="http://schemas.microsoft.com/office/drawing/2014/main" id="{5B5CD098-5B8C-4E93-90DB-42F232B49F02}"/>
              </a:ext>
            </a:extLst>
          </p:cNvPr>
          <p:cNvSpPr txBox="1">
            <a:spLocks noChangeArrowheads="1"/>
          </p:cNvSpPr>
          <p:nvPr/>
        </p:nvSpPr>
        <p:spPr bwMode="auto">
          <a:xfrm>
            <a:off x="2208214" y="1484313"/>
            <a:ext cx="1735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t>Pferdekopfnebel</a:t>
            </a:r>
          </a:p>
        </p:txBody>
      </p:sp>
      <p:sp>
        <p:nvSpPr>
          <p:cNvPr id="120851" name="Freeform 19">
            <a:extLst>
              <a:ext uri="{FF2B5EF4-FFF2-40B4-BE49-F238E27FC236}">
                <a16:creationId xmlns:a16="http://schemas.microsoft.com/office/drawing/2014/main" id="{43A34D80-95AB-4F43-A846-68E50161C235}"/>
              </a:ext>
            </a:extLst>
          </p:cNvPr>
          <p:cNvSpPr>
            <a:spLocks/>
          </p:cNvSpPr>
          <p:nvPr/>
        </p:nvSpPr>
        <p:spPr bwMode="auto">
          <a:xfrm>
            <a:off x="5370513" y="3573464"/>
            <a:ext cx="844550" cy="1971675"/>
          </a:xfrm>
          <a:custGeom>
            <a:avLst/>
            <a:gdLst>
              <a:gd name="T0" fmla="*/ 321 w 532"/>
              <a:gd name="T1" fmla="*/ 0 h 1242"/>
              <a:gd name="T2" fmla="*/ 502 w 532"/>
              <a:gd name="T3" fmla="*/ 136 h 1242"/>
              <a:gd name="T4" fmla="*/ 502 w 532"/>
              <a:gd name="T5" fmla="*/ 272 h 1242"/>
              <a:gd name="T6" fmla="*/ 457 w 532"/>
              <a:gd name="T7" fmla="*/ 363 h 1242"/>
              <a:gd name="T8" fmla="*/ 366 w 532"/>
              <a:gd name="T9" fmla="*/ 499 h 1242"/>
              <a:gd name="T10" fmla="*/ 321 w 532"/>
              <a:gd name="T11" fmla="*/ 635 h 1242"/>
              <a:gd name="T12" fmla="*/ 321 w 532"/>
              <a:gd name="T13" fmla="*/ 725 h 1242"/>
              <a:gd name="T14" fmla="*/ 276 w 532"/>
              <a:gd name="T15" fmla="*/ 816 h 1242"/>
              <a:gd name="T16" fmla="*/ 276 w 532"/>
              <a:gd name="T17" fmla="*/ 952 h 1242"/>
              <a:gd name="T18" fmla="*/ 230 w 532"/>
              <a:gd name="T19" fmla="*/ 1088 h 1242"/>
              <a:gd name="T20" fmla="*/ 185 w 532"/>
              <a:gd name="T21" fmla="*/ 1179 h 1242"/>
              <a:gd name="T22" fmla="*/ 139 w 532"/>
              <a:gd name="T23" fmla="*/ 1224 h 1242"/>
              <a:gd name="T24" fmla="*/ 0 w 532"/>
              <a:gd name="T25" fmla="*/ 1242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2" h="1242">
                <a:moveTo>
                  <a:pt x="321" y="0"/>
                </a:moveTo>
                <a:cubicBezTo>
                  <a:pt x="396" y="45"/>
                  <a:pt x="472" y="91"/>
                  <a:pt x="502" y="136"/>
                </a:cubicBezTo>
                <a:cubicBezTo>
                  <a:pt x="532" y="181"/>
                  <a:pt x="509" y="234"/>
                  <a:pt x="502" y="272"/>
                </a:cubicBezTo>
                <a:cubicBezTo>
                  <a:pt x="495" y="310"/>
                  <a:pt x="480" y="325"/>
                  <a:pt x="457" y="363"/>
                </a:cubicBezTo>
                <a:cubicBezTo>
                  <a:pt x="434" y="401"/>
                  <a:pt x="389" y="454"/>
                  <a:pt x="366" y="499"/>
                </a:cubicBezTo>
                <a:cubicBezTo>
                  <a:pt x="343" y="544"/>
                  <a:pt x="329" y="597"/>
                  <a:pt x="321" y="635"/>
                </a:cubicBezTo>
                <a:cubicBezTo>
                  <a:pt x="313" y="673"/>
                  <a:pt x="328" y="695"/>
                  <a:pt x="321" y="725"/>
                </a:cubicBezTo>
                <a:cubicBezTo>
                  <a:pt x="314" y="755"/>
                  <a:pt x="283" y="778"/>
                  <a:pt x="276" y="816"/>
                </a:cubicBezTo>
                <a:cubicBezTo>
                  <a:pt x="269" y="854"/>
                  <a:pt x="284" y="907"/>
                  <a:pt x="276" y="952"/>
                </a:cubicBezTo>
                <a:cubicBezTo>
                  <a:pt x="268" y="997"/>
                  <a:pt x="245" y="1050"/>
                  <a:pt x="230" y="1088"/>
                </a:cubicBezTo>
                <a:cubicBezTo>
                  <a:pt x="215" y="1126"/>
                  <a:pt x="200" y="1156"/>
                  <a:pt x="185" y="1179"/>
                </a:cubicBezTo>
                <a:cubicBezTo>
                  <a:pt x="170" y="1202"/>
                  <a:pt x="170" y="1213"/>
                  <a:pt x="139" y="1224"/>
                </a:cubicBezTo>
                <a:cubicBezTo>
                  <a:pt x="108" y="1235"/>
                  <a:pt x="29" y="1238"/>
                  <a:pt x="0" y="1242"/>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0852" name="Freeform 20">
            <a:extLst>
              <a:ext uri="{FF2B5EF4-FFF2-40B4-BE49-F238E27FC236}">
                <a16:creationId xmlns:a16="http://schemas.microsoft.com/office/drawing/2014/main" id="{47E99D92-6E5E-4E81-A370-BCC4FFC32D52}"/>
              </a:ext>
            </a:extLst>
          </p:cNvPr>
          <p:cNvSpPr>
            <a:spLocks/>
          </p:cNvSpPr>
          <p:nvPr/>
        </p:nvSpPr>
        <p:spPr bwMode="auto">
          <a:xfrm>
            <a:off x="8315325" y="2420938"/>
            <a:ext cx="228600" cy="1223962"/>
          </a:xfrm>
          <a:custGeom>
            <a:avLst/>
            <a:gdLst>
              <a:gd name="T0" fmla="*/ 144 w 144"/>
              <a:gd name="T1" fmla="*/ 0 h 771"/>
              <a:gd name="T2" fmla="*/ 99 w 144"/>
              <a:gd name="T3" fmla="*/ 227 h 771"/>
              <a:gd name="T4" fmla="*/ 54 w 144"/>
              <a:gd name="T5" fmla="*/ 317 h 771"/>
              <a:gd name="T6" fmla="*/ 54 w 144"/>
              <a:gd name="T7" fmla="*/ 454 h 771"/>
              <a:gd name="T8" fmla="*/ 8 w 144"/>
              <a:gd name="T9" fmla="*/ 635 h 771"/>
              <a:gd name="T10" fmla="*/ 8 w 144"/>
              <a:gd name="T11" fmla="*/ 771 h 771"/>
            </a:gdLst>
            <a:ahLst/>
            <a:cxnLst>
              <a:cxn ang="0">
                <a:pos x="T0" y="T1"/>
              </a:cxn>
              <a:cxn ang="0">
                <a:pos x="T2" y="T3"/>
              </a:cxn>
              <a:cxn ang="0">
                <a:pos x="T4" y="T5"/>
              </a:cxn>
              <a:cxn ang="0">
                <a:pos x="T6" y="T7"/>
              </a:cxn>
              <a:cxn ang="0">
                <a:pos x="T8" y="T9"/>
              </a:cxn>
              <a:cxn ang="0">
                <a:pos x="T10" y="T11"/>
              </a:cxn>
            </a:cxnLst>
            <a:rect l="0" t="0" r="r" b="b"/>
            <a:pathLst>
              <a:path w="144" h="771">
                <a:moveTo>
                  <a:pt x="144" y="0"/>
                </a:moveTo>
                <a:cubicBezTo>
                  <a:pt x="129" y="87"/>
                  <a:pt x="114" y="174"/>
                  <a:pt x="99" y="227"/>
                </a:cubicBezTo>
                <a:cubicBezTo>
                  <a:pt x="84" y="280"/>
                  <a:pt x="61" y="279"/>
                  <a:pt x="54" y="317"/>
                </a:cubicBezTo>
                <a:cubicBezTo>
                  <a:pt x="47" y="355"/>
                  <a:pt x="62" y="401"/>
                  <a:pt x="54" y="454"/>
                </a:cubicBezTo>
                <a:cubicBezTo>
                  <a:pt x="46" y="507"/>
                  <a:pt x="16" y="582"/>
                  <a:pt x="8" y="635"/>
                </a:cubicBezTo>
                <a:cubicBezTo>
                  <a:pt x="0" y="688"/>
                  <a:pt x="8" y="748"/>
                  <a:pt x="8" y="771"/>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aphicFrame>
        <p:nvGraphicFramePr>
          <p:cNvPr id="120854" name="Object 22">
            <a:extLst>
              <a:ext uri="{FF2B5EF4-FFF2-40B4-BE49-F238E27FC236}">
                <a16:creationId xmlns:a16="http://schemas.microsoft.com/office/drawing/2014/main" id="{9B3B5BD8-469B-469E-93ED-0669ABAC3943}"/>
              </a:ext>
            </a:extLst>
          </p:cNvPr>
          <p:cNvGraphicFramePr>
            <a:graphicFrameLocks noChangeAspect="1"/>
          </p:cNvGraphicFramePr>
          <p:nvPr/>
        </p:nvGraphicFramePr>
        <p:xfrm>
          <a:off x="6959601" y="4149726"/>
          <a:ext cx="2449513" cy="2239963"/>
        </p:xfrm>
        <a:graphic>
          <a:graphicData uri="http://schemas.openxmlformats.org/presentationml/2006/ole">
            <mc:AlternateContent xmlns:mc="http://schemas.openxmlformats.org/markup-compatibility/2006">
              <mc:Choice xmlns:v="urn:schemas-microsoft-com:vml" Requires="v">
                <p:oleObj spid="_x0000_s2052" name="Photo Editor-Foto" r:id="rId7" imgW="1228571" imgH="1123810" progId="MSPhotoEd.3">
                  <p:embed/>
                </p:oleObj>
              </mc:Choice>
              <mc:Fallback>
                <p:oleObj name="Photo Editor-Foto" r:id="rId7" imgW="1228571" imgH="1123810" progId="MSPhotoEd.3">
                  <p:embed/>
                  <p:pic>
                    <p:nvPicPr>
                      <p:cNvPr id="120854" name="Object 22">
                        <a:extLst>
                          <a:ext uri="{FF2B5EF4-FFF2-40B4-BE49-F238E27FC236}">
                            <a16:creationId xmlns:a16="http://schemas.microsoft.com/office/drawing/2014/main" id="{9B3B5BD8-469B-469E-93ED-0669ABAC39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9601" y="4149726"/>
                        <a:ext cx="2449513" cy="22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855" name="Text Box 23">
            <a:extLst>
              <a:ext uri="{FF2B5EF4-FFF2-40B4-BE49-F238E27FC236}">
                <a16:creationId xmlns:a16="http://schemas.microsoft.com/office/drawing/2014/main" id="{CDE4154A-75AA-4937-8267-26BDED3F9448}"/>
              </a:ext>
            </a:extLst>
          </p:cNvPr>
          <p:cNvSpPr txBox="1">
            <a:spLocks noChangeArrowheads="1"/>
          </p:cNvSpPr>
          <p:nvPr/>
        </p:nvSpPr>
        <p:spPr bwMode="auto">
          <a:xfrm>
            <a:off x="9541899" y="5157789"/>
            <a:ext cx="90441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a:t>2.15µm</a:t>
            </a:r>
          </a:p>
          <a:p>
            <a:pPr algn="ctr"/>
            <a:r>
              <a:rPr lang="de-DE" altLang="de-DE" sz="2800"/>
              <a:t> H</a:t>
            </a:r>
            <a:r>
              <a:rPr lang="de-DE" altLang="de-DE" sz="2800" baseline="-25000"/>
              <a:t>2</a:t>
            </a:r>
          </a:p>
        </p:txBody>
      </p:sp>
      <p:grpSp>
        <p:nvGrpSpPr>
          <p:cNvPr id="120863" name="Group 31">
            <a:extLst>
              <a:ext uri="{FF2B5EF4-FFF2-40B4-BE49-F238E27FC236}">
                <a16:creationId xmlns:a16="http://schemas.microsoft.com/office/drawing/2014/main" id="{7C694AF9-313F-4307-9F11-26CF87A94C80}"/>
              </a:ext>
            </a:extLst>
          </p:cNvPr>
          <p:cNvGrpSpPr>
            <a:grpSpLocks/>
          </p:cNvGrpSpPr>
          <p:nvPr/>
        </p:nvGrpSpPr>
        <p:grpSpPr bwMode="auto">
          <a:xfrm>
            <a:off x="6959601" y="4149726"/>
            <a:ext cx="1152525" cy="2232025"/>
            <a:chOff x="3424" y="2614"/>
            <a:chExt cx="726" cy="1406"/>
          </a:xfrm>
        </p:grpSpPr>
        <p:sp>
          <p:nvSpPr>
            <p:cNvPr id="120859" name="Freeform 27" descr="Diagonal weit nach oben">
              <a:extLst>
                <a:ext uri="{FF2B5EF4-FFF2-40B4-BE49-F238E27FC236}">
                  <a16:creationId xmlns:a16="http://schemas.microsoft.com/office/drawing/2014/main" id="{ACD59701-5BC4-48D2-A591-2C3BD5F8C704}"/>
                </a:ext>
              </a:extLst>
            </p:cNvPr>
            <p:cNvSpPr>
              <a:spLocks/>
            </p:cNvSpPr>
            <p:nvPr/>
          </p:nvSpPr>
          <p:spPr bwMode="auto">
            <a:xfrm>
              <a:off x="3424" y="2614"/>
              <a:ext cx="726" cy="1406"/>
            </a:xfrm>
            <a:custGeom>
              <a:avLst/>
              <a:gdLst>
                <a:gd name="T0" fmla="*/ 0 w 726"/>
                <a:gd name="T1" fmla="*/ 0 h 1406"/>
                <a:gd name="T2" fmla="*/ 681 w 726"/>
                <a:gd name="T3" fmla="*/ 0 h 1406"/>
                <a:gd name="T4" fmla="*/ 635 w 726"/>
                <a:gd name="T5" fmla="*/ 317 h 1406"/>
                <a:gd name="T6" fmla="*/ 726 w 726"/>
                <a:gd name="T7" fmla="*/ 589 h 1406"/>
                <a:gd name="T8" fmla="*/ 726 w 726"/>
                <a:gd name="T9" fmla="*/ 771 h 1406"/>
                <a:gd name="T10" fmla="*/ 726 w 726"/>
                <a:gd name="T11" fmla="*/ 952 h 1406"/>
                <a:gd name="T12" fmla="*/ 499 w 726"/>
                <a:gd name="T13" fmla="*/ 1224 h 1406"/>
                <a:gd name="T14" fmla="*/ 272 w 726"/>
                <a:gd name="T15" fmla="*/ 1406 h 1406"/>
                <a:gd name="T16" fmla="*/ 0 w 726"/>
                <a:gd name="T17" fmla="*/ 1406 h 1406"/>
                <a:gd name="T18" fmla="*/ 0 w 726"/>
                <a:gd name="T19"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6" h="1406">
                  <a:moveTo>
                    <a:pt x="0" y="0"/>
                  </a:moveTo>
                  <a:lnTo>
                    <a:pt x="681" y="0"/>
                  </a:lnTo>
                  <a:lnTo>
                    <a:pt x="635" y="317"/>
                  </a:lnTo>
                  <a:lnTo>
                    <a:pt x="726" y="589"/>
                  </a:lnTo>
                  <a:lnTo>
                    <a:pt x="726" y="771"/>
                  </a:lnTo>
                  <a:lnTo>
                    <a:pt x="726" y="952"/>
                  </a:lnTo>
                  <a:lnTo>
                    <a:pt x="499" y="1224"/>
                  </a:lnTo>
                  <a:lnTo>
                    <a:pt x="272" y="1406"/>
                  </a:lnTo>
                  <a:lnTo>
                    <a:pt x="0" y="1406"/>
                  </a:lnTo>
                  <a:lnTo>
                    <a:pt x="0" y="0"/>
                  </a:lnTo>
                  <a:close/>
                </a:path>
              </a:pathLst>
            </a:custGeom>
            <a:pattFill prst="wdUpDiag">
              <a:fgClr>
                <a:srgbClr val="FFFF00"/>
              </a:fgClr>
              <a:bgClr>
                <a:srgbClr val="000000"/>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0860" name="Text Box 28">
              <a:extLst>
                <a:ext uri="{FF2B5EF4-FFF2-40B4-BE49-F238E27FC236}">
                  <a16:creationId xmlns:a16="http://schemas.microsoft.com/office/drawing/2014/main" id="{EFD5641B-A339-4F1F-A933-ACC24729F379}"/>
                </a:ext>
              </a:extLst>
            </p:cNvPr>
            <p:cNvSpPr txBox="1">
              <a:spLocks noChangeArrowheads="1"/>
            </p:cNvSpPr>
            <p:nvPr/>
          </p:nvSpPr>
          <p:spPr bwMode="auto">
            <a:xfrm>
              <a:off x="3570" y="3113"/>
              <a:ext cx="360" cy="40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a:solidFill>
                    <a:schemeClr val="folHlink"/>
                  </a:solidFill>
                </a:rPr>
                <a:t>kein</a:t>
              </a:r>
            </a:p>
            <a:p>
              <a:pPr algn="ctr"/>
              <a:r>
                <a:rPr lang="de-DE" altLang="de-DE">
                  <a:solidFill>
                    <a:schemeClr val="folHlink"/>
                  </a:solidFill>
                </a:rPr>
                <a:t>H</a:t>
              </a:r>
              <a:r>
                <a:rPr lang="de-DE" altLang="de-DE" baseline="-25000">
                  <a:solidFill>
                    <a:schemeClr val="folHlink"/>
                  </a:solidFill>
                </a:rPr>
                <a:t>2 </a:t>
              </a:r>
              <a:r>
                <a:rPr lang="de-DE" altLang="de-DE">
                  <a:solidFill>
                    <a:schemeClr val="folHlink"/>
                  </a:solidFill>
                </a:rPr>
                <a:t>?</a:t>
              </a:r>
            </a:p>
          </p:txBody>
        </p:sp>
      </p:grpSp>
      <p:grpSp>
        <p:nvGrpSpPr>
          <p:cNvPr id="120862" name="Group 30">
            <a:extLst>
              <a:ext uri="{FF2B5EF4-FFF2-40B4-BE49-F238E27FC236}">
                <a16:creationId xmlns:a16="http://schemas.microsoft.com/office/drawing/2014/main" id="{BFEA3405-EB3E-4D0C-81C1-6B03EDF6693F}"/>
              </a:ext>
            </a:extLst>
          </p:cNvPr>
          <p:cNvGrpSpPr>
            <a:grpSpLocks/>
          </p:cNvGrpSpPr>
          <p:nvPr/>
        </p:nvGrpSpPr>
        <p:grpSpPr bwMode="auto">
          <a:xfrm>
            <a:off x="7896225" y="4149726"/>
            <a:ext cx="1295400" cy="2232025"/>
            <a:chOff x="4014" y="2614"/>
            <a:chExt cx="816" cy="1406"/>
          </a:xfrm>
        </p:grpSpPr>
        <p:sp>
          <p:nvSpPr>
            <p:cNvPr id="120858" name="Freeform 26" descr="Diagonal weit nach unten">
              <a:extLst>
                <a:ext uri="{FF2B5EF4-FFF2-40B4-BE49-F238E27FC236}">
                  <a16:creationId xmlns:a16="http://schemas.microsoft.com/office/drawing/2014/main" id="{8C5B3913-CBCD-4474-857D-E0034E11CE93}"/>
                </a:ext>
              </a:extLst>
            </p:cNvPr>
            <p:cNvSpPr>
              <a:spLocks/>
            </p:cNvSpPr>
            <p:nvPr/>
          </p:nvSpPr>
          <p:spPr bwMode="auto">
            <a:xfrm>
              <a:off x="4014" y="2614"/>
              <a:ext cx="816" cy="1406"/>
            </a:xfrm>
            <a:custGeom>
              <a:avLst/>
              <a:gdLst>
                <a:gd name="T0" fmla="*/ 499 w 816"/>
                <a:gd name="T1" fmla="*/ 0 h 1406"/>
                <a:gd name="T2" fmla="*/ 816 w 816"/>
                <a:gd name="T3" fmla="*/ 0 h 1406"/>
                <a:gd name="T4" fmla="*/ 771 w 816"/>
                <a:gd name="T5" fmla="*/ 1406 h 1406"/>
                <a:gd name="T6" fmla="*/ 0 w 816"/>
                <a:gd name="T7" fmla="*/ 1406 h 1406"/>
                <a:gd name="T8" fmla="*/ 227 w 816"/>
                <a:gd name="T9" fmla="*/ 1043 h 1406"/>
                <a:gd name="T10" fmla="*/ 272 w 816"/>
                <a:gd name="T11" fmla="*/ 861 h 1406"/>
                <a:gd name="T12" fmla="*/ 318 w 816"/>
                <a:gd name="T13" fmla="*/ 544 h 1406"/>
                <a:gd name="T14" fmla="*/ 384 w 816"/>
                <a:gd name="T15" fmla="*/ 431 h 1406"/>
                <a:gd name="T16" fmla="*/ 402 w 816"/>
                <a:gd name="T17" fmla="*/ 284 h 1406"/>
                <a:gd name="T18" fmla="*/ 499 w 816"/>
                <a:gd name="T19"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1406">
                  <a:moveTo>
                    <a:pt x="499" y="0"/>
                  </a:moveTo>
                  <a:lnTo>
                    <a:pt x="816" y="0"/>
                  </a:lnTo>
                  <a:lnTo>
                    <a:pt x="771" y="1406"/>
                  </a:lnTo>
                  <a:lnTo>
                    <a:pt x="0" y="1406"/>
                  </a:lnTo>
                  <a:lnTo>
                    <a:pt x="227" y="1043"/>
                  </a:lnTo>
                  <a:lnTo>
                    <a:pt x="272" y="861"/>
                  </a:lnTo>
                  <a:lnTo>
                    <a:pt x="318" y="544"/>
                  </a:lnTo>
                  <a:lnTo>
                    <a:pt x="384" y="431"/>
                  </a:lnTo>
                  <a:lnTo>
                    <a:pt x="402" y="284"/>
                  </a:lnTo>
                  <a:lnTo>
                    <a:pt x="499" y="0"/>
                  </a:lnTo>
                  <a:close/>
                </a:path>
              </a:pathLst>
            </a:custGeom>
            <a:pattFill prst="wdDnDiag">
              <a:fgClr>
                <a:srgbClr val="FFFF00"/>
              </a:fgClr>
              <a:bgClr>
                <a:srgbClr val="000000"/>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0861" name="Text Box 29">
              <a:extLst>
                <a:ext uri="{FF2B5EF4-FFF2-40B4-BE49-F238E27FC236}">
                  <a16:creationId xmlns:a16="http://schemas.microsoft.com/office/drawing/2014/main" id="{7FD1D010-88D8-41B3-9003-8F5A182E5E52}"/>
                </a:ext>
              </a:extLst>
            </p:cNvPr>
            <p:cNvSpPr txBox="1">
              <a:spLocks noChangeArrowheads="1"/>
            </p:cNvSpPr>
            <p:nvPr/>
          </p:nvSpPr>
          <p:spPr bwMode="auto">
            <a:xfrm>
              <a:off x="4342" y="3385"/>
              <a:ext cx="360" cy="40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a:solidFill>
                    <a:schemeClr val="folHlink"/>
                  </a:solidFill>
                </a:rPr>
                <a:t>kein</a:t>
              </a:r>
            </a:p>
            <a:p>
              <a:pPr algn="ctr"/>
              <a:r>
                <a:rPr lang="de-DE" altLang="de-DE">
                  <a:solidFill>
                    <a:schemeClr val="folHlink"/>
                  </a:solidFill>
                </a:rPr>
                <a:t>H</a:t>
              </a:r>
              <a:r>
                <a:rPr lang="de-DE" altLang="de-DE" baseline="-25000">
                  <a:solidFill>
                    <a:schemeClr val="folHlink"/>
                  </a:solidFill>
                </a:rPr>
                <a:t>2</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5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0854"/>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1208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08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0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400C17-AFF6-4CEA-9AD5-50F5500B07C7}"/>
              </a:ext>
            </a:extLst>
          </p:cNvPr>
          <p:cNvSpPr>
            <a:spLocks noGrp="1"/>
          </p:cNvSpPr>
          <p:nvPr>
            <p:ph type="title"/>
          </p:nvPr>
        </p:nvSpPr>
        <p:spPr/>
        <p:txBody>
          <a:bodyPr/>
          <a:lstStyle/>
          <a:p>
            <a:r>
              <a:rPr lang="de-DE" dirty="0"/>
              <a:t>Frühe Wissenschaft im 17. und 18 Jhd.</a:t>
            </a:r>
          </a:p>
        </p:txBody>
      </p:sp>
      <p:sp>
        <p:nvSpPr>
          <p:cNvPr id="3" name="Inhaltsplatzhalter 2">
            <a:extLst>
              <a:ext uri="{FF2B5EF4-FFF2-40B4-BE49-F238E27FC236}">
                <a16:creationId xmlns:a16="http://schemas.microsoft.com/office/drawing/2014/main" id="{4B278A27-EE9C-40E5-BC25-6946688946C6}"/>
              </a:ext>
            </a:extLst>
          </p:cNvPr>
          <p:cNvSpPr>
            <a:spLocks noGrp="1"/>
          </p:cNvSpPr>
          <p:nvPr>
            <p:ph idx="1"/>
          </p:nvPr>
        </p:nvSpPr>
        <p:spPr/>
        <p:txBody>
          <a:bodyPr/>
          <a:lstStyle/>
          <a:p>
            <a:r>
              <a:rPr lang="de-DE" dirty="0"/>
              <a:t>Mit den ersten Teleskopen wurde der Himmel immer detaillierter untersucht.</a:t>
            </a:r>
          </a:p>
          <a:p>
            <a:r>
              <a:rPr lang="de-DE" dirty="0"/>
              <a:t>Die Vermessung des Sonnensystems wurde genauer (Venusdurchgang: Abstand Sonne-Erde)</a:t>
            </a:r>
          </a:p>
          <a:p>
            <a:r>
              <a:rPr lang="de-DE" dirty="0"/>
              <a:t>Überprüfung von Naturgesetzen anhand vorhersagbare Erscheinungen (</a:t>
            </a:r>
            <a:r>
              <a:rPr lang="de-DE" dirty="0" err="1"/>
              <a:t>Halleyscher</a:t>
            </a:r>
            <a:r>
              <a:rPr lang="de-DE" dirty="0"/>
              <a:t> Komet) </a:t>
            </a:r>
          </a:p>
          <a:p>
            <a:endParaRPr lang="de-DE" dirty="0"/>
          </a:p>
        </p:txBody>
      </p:sp>
    </p:spTree>
    <p:extLst>
      <p:ext uri="{BB962C8B-B14F-4D97-AF65-F5344CB8AC3E}">
        <p14:creationId xmlns:p14="http://schemas.microsoft.com/office/powerpoint/2010/main" val="4321879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CADAC38-8DC4-4DC3-A636-A87A8D16D656}"/>
              </a:ext>
            </a:extLst>
          </p:cNvPr>
          <p:cNvSpPr>
            <a:spLocks noGrp="1" noChangeArrowheads="1"/>
          </p:cNvSpPr>
          <p:nvPr>
            <p:ph type="title"/>
          </p:nvPr>
        </p:nvSpPr>
        <p:spPr/>
        <p:txBody>
          <a:bodyPr/>
          <a:lstStyle/>
          <a:p>
            <a:r>
              <a:rPr lang="de-DE" altLang="de-DE" dirty="0">
                <a:latin typeface="Tahoma" panose="020B0604030504040204" pitchFamily="34" charset="0"/>
              </a:rPr>
              <a:t>Ohne Staub kein …</a:t>
            </a:r>
          </a:p>
        </p:txBody>
      </p:sp>
      <p:sp>
        <p:nvSpPr>
          <p:cNvPr id="104451" name="Rectangle 3">
            <a:extLst>
              <a:ext uri="{FF2B5EF4-FFF2-40B4-BE49-F238E27FC236}">
                <a16:creationId xmlns:a16="http://schemas.microsoft.com/office/drawing/2014/main" id="{A6ECAEDB-6ECE-4F1E-88C3-A74C949A147A}"/>
              </a:ext>
            </a:extLst>
          </p:cNvPr>
          <p:cNvSpPr>
            <a:spLocks noGrp="1" noChangeArrowheads="1"/>
          </p:cNvSpPr>
          <p:nvPr>
            <p:ph idx="1"/>
          </p:nvPr>
        </p:nvSpPr>
        <p:spPr>
          <a:xfrm>
            <a:off x="838200" y="1825625"/>
            <a:ext cx="4709160" cy="4351338"/>
          </a:xfrm>
        </p:spPr>
        <p:txBody>
          <a:bodyPr/>
          <a:lstStyle/>
          <a:p>
            <a:pPr>
              <a:lnSpc>
                <a:spcPct val="90000"/>
              </a:lnSpc>
            </a:pPr>
            <a:r>
              <a:rPr lang="de-DE" altLang="de-DE" sz="2400" dirty="0">
                <a:latin typeface="Tahoma" panose="020B0604030504040204" pitchFamily="34" charset="0"/>
              </a:rPr>
              <a:t>Die Bildung von H</a:t>
            </a:r>
            <a:r>
              <a:rPr lang="de-DE" altLang="de-DE" sz="2400" baseline="-25000" dirty="0">
                <a:latin typeface="Tahoma" panose="020B0604030504040204" pitchFamily="34" charset="0"/>
              </a:rPr>
              <a:t>2</a:t>
            </a:r>
            <a:r>
              <a:rPr lang="de-DE" altLang="de-DE" sz="2400" dirty="0">
                <a:latin typeface="Tahoma" panose="020B0604030504040204" pitchFamily="34" charset="0"/>
              </a:rPr>
              <a:t>, Methanol, Wasser, … findet auf der Oberfläche von interstellarem Staub statt.</a:t>
            </a:r>
          </a:p>
          <a:p>
            <a:pPr>
              <a:lnSpc>
                <a:spcPct val="90000"/>
              </a:lnSpc>
            </a:pPr>
            <a:r>
              <a:rPr lang="de-DE" altLang="de-DE" sz="2400" dirty="0">
                <a:latin typeface="Tahoma" panose="020B0604030504040204" pitchFamily="34" charset="0"/>
              </a:rPr>
              <a:t>Staub filtert die zerstörerische UV Strahlung der Sterne.</a:t>
            </a:r>
          </a:p>
          <a:p>
            <a:pPr>
              <a:lnSpc>
                <a:spcPct val="90000"/>
              </a:lnSpc>
            </a:pPr>
            <a:r>
              <a:rPr lang="de-DE" altLang="de-DE" sz="2400" dirty="0">
                <a:latin typeface="Tahoma" panose="020B0604030504040204" pitchFamily="34" charset="0"/>
              </a:rPr>
              <a:t>Staub ist ein wichtiger Thermostat von Molekülwolken.</a:t>
            </a:r>
          </a:p>
        </p:txBody>
      </p:sp>
      <p:pic>
        <p:nvPicPr>
          <p:cNvPr id="104452" name="Picture 4" descr="darkcloud_2massatlas">
            <a:extLst>
              <a:ext uri="{FF2B5EF4-FFF2-40B4-BE49-F238E27FC236}">
                <a16:creationId xmlns:a16="http://schemas.microsoft.com/office/drawing/2014/main" id="{41791497-EA98-4BED-88D6-3EC5F5E75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38" y="1463040"/>
            <a:ext cx="6382648" cy="52235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DE8962F1-C273-4DEE-8137-CE25A5EEDC90}"/>
              </a:ext>
            </a:extLst>
          </p:cNvPr>
          <p:cNvSpPr>
            <a:spLocks noGrp="1" noChangeArrowheads="1"/>
          </p:cNvSpPr>
          <p:nvPr>
            <p:ph type="title"/>
          </p:nvPr>
        </p:nvSpPr>
        <p:spPr/>
        <p:txBody>
          <a:bodyPr/>
          <a:lstStyle/>
          <a:p>
            <a:r>
              <a:rPr lang="de-DE" altLang="de-DE" dirty="0"/>
              <a:t>Hilfreicher Staub</a:t>
            </a:r>
          </a:p>
        </p:txBody>
      </p:sp>
      <p:sp>
        <p:nvSpPr>
          <p:cNvPr id="119814" name="Oval 6">
            <a:extLst>
              <a:ext uri="{FF2B5EF4-FFF2-40B4-BE49-F238E27FC236}">
                <a16:creationId xmlns:a16="http://schemas.microsoft.com/office/drawing/2014/main" id="{8512ECF4-8A40-4B03-B173-CE0A73A63949}"/>
              </a:ext>
            </a:extLst>
          </p:cNvPr>
          <p:cNvSpPr>
            <a:spLocks noChangeArrowheads="1"/>
          </p:cNvSpPr>
          <p:nvPr/>
        </p:nvSpPr>
        <p:spPr bwMode="auto">
          <a:xfrm>
            <a:off x="3863975" y="4941889"/>
            <a:ext cx="433388" cy="4333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119820" name="Oval 12">
            <a:extLst>
              <a:ext uri="{FF2B5EF4-FFF2-40B4-BE49-F238E27FC236}">
                <a16:creationId xmlns:a16="http://schemas.microsoft.com/office/drawing/2014/main" id="{9062489E-4BD1-464F-8209-28D8DBC8B9F9}"/>
              </a:ext>
            </a:extLst>
          </p:cNvPr>
          <p:cNvSpPr>
            <a:spLocks noChangeArrowheads="1"/>
          </p:cNvSpPr>
          <p:nvPr/>
        </p:nvSpPr>
        <p:spPr bwMode="auto">
          <a:xfrm>
            <a:off x="6743700" y="4652964"/>
            <a:ext cx="433388" cy="4333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119821" name="Oval 13">
            <a:extLst>
              <a:ext uri="{FF2B5EF4-FFF2-40B4-BE49-F238E27FC236}">
                <a16:creationId xmlns:a16="http://schemas.microsoft.com/office/drawing/2014/main" id="{33914E83-82AC-462D-A081-790BDA56FB3F}"/>
              </a:ext>
            </a:extLst>
          </p:cNvPr>
          <p:cNvSpPr>
            <a:spLocks noChangeArrowheads="1"/>
          </p:cNvSpPr>
          <p:nvPr/>
        </p:nvSpPr>
        <p:spPr bwMode="auto">
          <a:xfrm>
            <a:off x="7896225" y="4797425"/>
            <a:ext cx="433388"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119822" name="Oval 14">
            <a:extLst>
              <a:ext uri="{FF2B5EF4-FFF2-40B4-BE49-F238E27FC236}">
                <a16:creationId xmlns:a16="http://schemas.microsoft.com/office/drawing/2014/main" id="{1C701BE9-D3E8-4281-9058-887C1E8249CD}"/>
              </a:ext>
            </a:extLst>
          </p:cNvPr>
          <p:cNvSpPr>
            <a:spLocks noChangeArrowheads="1"/>
          </p:cNvSpPr>
          <p:nvPr/>
        </p:nvSpPr>
        <p:spPr bwMode="auto">
          <a:xfrm>
            <a:off x="8975725" y="5013325"/>
            <a:ext cx="433388"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119823" name="Line 15">
            <a:extLst>
              <a:ext uri="{FF2B5EF4-FFF2-40B4-BE49-F238E27FC236}">
                <a16:creationId xmlns:a16="http://schemas.microsoft.com/office/drawing/2014/main" id="{BF0C5256-23D0-4D39-9160-C20C29A401B7}"/>
              </a:ext>
            </a:extLst>
          </p:cNvPr>
          <p:cNvSpPr>
            <a:spLocks noChangeShapeType="1"/>
          </p:cNvSpPr>
          <p:nvPr/>
        </p:nvSpPr>
        <p:spPr bwMode="auto">
          <a:xfrm flipH="1">
            <a:off x="4781551" y="4941888"/>
            <a:ext cx="593725" cy="68262"/>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9824" name="Oval 16">
            <a:extLst>
              <a:ext uri="{FF2B5EF4-FFF2-40B4-BE49-F238E27FC236}">
                <a16:creationId xmlns:a16="http://schemas.microsoft.com/office/drawing/2014/main" id="{8EA68ABA-3A7D-4B62-9177-EC7703C0346C}"/>
              </a:ext>
            </a:extLst>
          </p:cNvPr>
          <p:cNvSpPr>
            <a:spLocks noChangeArrowheads="1"/>
          </p:cNvSpPr>
          <p:nvPr/>
        </p:nvSpPr>
        <p:spPr bwMode="auto">
          <a:xfrm>
            <a:off x="4583114" y="4797425"/>
            <a:ext cx="433387" cy="4333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119825" name="Oval 17">
            <a:extLst>
              <a:ext uri="{FF2B5EF4-FFF2-40B4-BE49-F238E27FC236}">
                <a16:creationId xmlns:a16="http://schemas.microsoft.com/office/drawing/2014/main" id="{37E01C65-AF72-49A6-937D-9D317C0216C3}"/>
              </a:ext>
            </a:extLst>
          </p:cNvPr>
          <p:cNvSpPr>
            <a:spLocks noChangeArrowheads="1"/>
          </p:cNvSpPr>
          <p:nvPr/>
        </p:nvSpPr>
        <p:spPr bwMode="auto">
          <a:xfrm>
            <a:off x="5159375" y="4724400"/>
            <a:ext cx="433388" cy="433388"/>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C</a:t>
            </a:r>
          </a:p>
        </p:txBody>
      </p:sp>
      <p:grpSp>
        <p:nvGrpSpPr>
          <p:cNvPr id="119826" name="Group 18">
            <a:extLst>
              <a:ext uri="{FF2B5EF4-FFF2-40B4-BE49-F238E27FC236}">
                <a16:creationId xmlns:a16="http://schemas.microsoft.com/office/drawing/2014/main" id="{A4850535-5BDF-42C8-BDF5-3D7A32E6E315}"/>
              </a:ext>
            </a:extLst>
          </p:cNvPr>
          <p:cNvGrpSpPr>
            <a:grpSpLocks/>
          </p:cNvGrpSpPr>
          <p:nvPr/>
        </p:nvGrpSpPr>
        <p:grpSpPr bwMode="auto">
          <a:xfrm>
            <a:off x="4583113" y="4724401"/>
            <a:ext cx="1009650" cy="506413"/>
            <a:chOff x="1927" y="2205"/>
            <a:chExt cx="636" cy="319"/>
          </a:xfrm>
        </p:grpSpPr>
        <p:sp>
          <p:nvSpPr>
            <p:cNvPr id="119827" name="Line 19">
              <a:extLst>
                <a:ext uri="{FF2B5EF4-FFF2-40B4-BE49-F238E27FC236}">
                  <a16:creationId xmlns:a16="http://schemas.microsoft.com/office/drawing/2014/main" id="{D7D2DD5F-2FB2-4FD3-B9F8-F1B01B3E2777}"/>
                </a:ext>
              </a:extLst>
            </p:cNvPr>
            <p:cNvSpPr>
              <a:spLocks noChangeShapeType="1"/>
            </p:cNvSpPr>
            <p:nvPr/>
          </p:nvSpPr>
          <p:spPr bwMode="auto">
            <a:xfrm flipH="1">
              <a:off x="2052" y="2342"/>
              <a:ext cx="374" cy="43"/>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9828" name="Oval 20">
              <a:extLst>
                <a:ext uri="{FF2B5EF4-FFF2-40B4-BE49-F238E27FC236}">
                  <a16:creationId xmlns:a16="http://schemas.microsoft.com/office/drawing/2014/main" id="{3EB87294-282D-46B7-8EAC-785CA8BA7117}"/>
                </a:ext>
              </a:extLst>
            </p:cNvPr>
            <p:cNvSpPr>
              <a:spLocks noChangeArrowheads="1"/>
            </p:cNvSpPr>
            <p:nvPr/>
          </p:nvSpPr>
          <p:spPr bwMode="auto">
            <a:xfrm>
              <a:off x="1927" y="2251"/>
              <a:ext cx="273" cy="27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H</a:t>
              </a:r>
            </a:p>
          </p:txBody>
        </p:sp>
        <p:sp>
          <p:nvSpPr>
            <p:cNvPr id="119829" name="Oval 21">
              <a:extLst>
                <a:ext uri="{FF2B5EF4-FFF2-40B4-BE49-F238E27FC236}">
                  <a16:creationId xmlns:a16="http://schemas.microsoft.com/office/drawing/2014/main" id="{AE7BC5A8-4921-4BB3-B396-2574A05DF36B}"/>
                </a:ext>
              </a:extLst>
            </p:cNvPr>
            <p:cNvSpPr>
              <a:spLocks noChangeArrowheads="1"/>
            </p:cNvSpPr>
            <p:nvPr/>
          </p:nvSpPr>
          <p:spPr bwMode="auto">
            <a:xfrm>
              <a:off x="2290" y="2205"/>
              <a:ext cx="273" cy="273"/>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latin typeface="Arial" panose="020B0604020202020204" pitchFamily="34" charset="0"/>
                </a:rPr>
                <a:t>C</a:t>
              </a:r>
            </a:p>
          </p:txBody>
        </p:sp>
      </p:grpSp>
      <p:sp>
        <p:nvSpPr>
          <p:cNvPr id="119830" name="AutoShape 22">
            <a:extLst>
              <a:ext uri="{FF2B5EF4-FFF2-40B4-BE49-F238E27FC236}">
                <a16:creationId xmlns:a16="http://schemas.microsoft.com/office/drawing/2014/main" id="{C1F27A45-6849-42E5-A001-DE3B4A42CA8A}"/>
              </a:ext>
            </a:extLst>
          </p:cNvPr>
          <p:cNvSpPr>
            <a:spLocks noChangeArrowheads="1"/>
          </p:cNvSpPr>
          <p:nvPr/>
        </p:nvSpPr>
        <p:spPr bwMode="auto">
          <a:xfrm>
            <a:off x="4872038" y="4797425"/>
            <a:ext cx="431800" cy="431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19836" name="Group 28">
            <a:extLst>
              <a:ext uri="{FF2B5EF4-FFF2-40B4-BE49-F238E27FC236}">
                <a16:creationId xmlns:a16="http://schemas.microsoft.com/office/drawing/2014/main" id="{D214BD07-69A2-4B3A-94CA-0D62E3159D5F}"/>
              </a:ext>
            </a:extLst>
          </p:cNvPr>
          <p:cNvGrpSpPr>
            <a:grpSpLocks/>
          </p:cNvGrpSpPr>
          <p:nvPr/>
        </p:nvGrpSpPr>
        <p:grpSpPr bwMode="auto">
          <a:xfrm rot="2623618">
            <a:off x="2351088" y="4941889"/>
            <a:ext cx="1079500" cy="504825"/>
            <a:chOff x="1111" y="2205"/>
            <a:chExt cx="680" cy="318"/>
          </a:xfrm>
        </p:grpSpPr>
        <p:sp>
          <p:nvSpPr>
            <p:cNvPr id="119835" name="Line 27">
              <a:extLst>
                <a:ext uri="{FF2B5EF4-FFF2-40B4-BE49-F238E27FC236}">
                  <a16:creationId xmlns:a16="http://schemas.microsoft.com/office/drawing/2014/main" id="{1648BBDC-90F2-4219-ACED-C786FB9FA58D}"/>
                </a:ext>
              </a:extLst>
            </p:cNvPr>
            <p:cNvSpPr>
              <a:spLocks noChangeShapeType="1"/>
            </p:cNvSpPr>
            <p:nvPr/>
          </p:nvSpPr>
          <p:spPr bwMode="auto">
            <a:xfrm flipV="1">
              <a:off x="1287" y="2344"/>
              <a:ext cx="369" cy="13"/>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9831" name="Oval 23">
              <a:extLst>
                <a:ext uri="{FF2B5EF4-FFF2-40B4-BE49-F238E27FC236}">
                  <a16:creationId xmlns:a16="http://schemas.microsoft.com/office/drawing/2014/main" id="{C64B2F48-9D19-4898-957D-B0C14EDEB97A}"/>
                </a:ext>
              </a:extLst>
            </p:cNvPr>
            <p:cNvSpPr>
              <a:spLocks noChangeArrowheads="1"/>
            </p:cNvSpPr>
            <p:nvPr/>
          </p:nvSpPr>
          <p:spPr bwMode="auto">
            <a:xfrm>
              <a:off x="1111" y="2205"/>
              <a:ext cx="318" cy="31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sp>
          <p:nvSpPr>
            <p:cNvPr id="119832" name="Oval 24">
              <a:extLst>
                <a:ext uri="{FF2B5EF4-FFF2-40B4-BE49-F238E27FC236}">
                  <a16:creationId xmlns:a16="http://schemas.microsoft.com/office/drawing/2014/main" id="{D92DC402-4F9D-41BF-B1F4-5817FDB42DC2}"/>
                </a:ext>
              </a:extLst>
            </p:cNvPr>
            <p:cNvSpPr>
              <a:spLocks noChangeArrowheads="1"/>
            </p:cNvSpPr>
            <p:nvPr/>
          </p:nvSpPr>
          <p:spPr bwMode="auto">
            <a:xfrm>
              <a:off x="1519" y="2205"/>
              <a:ext cx="272" cy="273"/>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grpSp>
      <p:grpSp>
        <p:nvGrpSpPr>
          <p:cNvPr id="119837" name="Group 29">
            <a:extLst>
              <a:ext uri="{FF2B5EF4-FFF2-40B4-BE49-F238E27FC236}">
                <a16:creationId xmlns:a16="http://schemas.microsoft.com/office/drawing/2014/main" id="{592EACF9-4ACF-4AE7-9C20-31AEE84F004F}"/>
              </a:ext>
            </a:extLst>
          </p:cNvPr>
          <p:cNvGrpSpPr>
            <a:grpSpLocks/>
          </p:cNvGrpSpPr>
          <p:nvPr/>
        </p:nvGrpSpPr>
        <p:grpSpPr bwMode="auto">
          <a:xfrm>
            <a:off x="4800600" y="4365626"/>
            <a:ext cx="1079500" cy="504825"/>
            <a:chOff x="1111" y="2205"/>
            <a:chExt cx="680" cy="318"/>
          </a:xfrm>
        </p:grpSpPr>
        <p:sp>
          <p:nvSpPr>
            <p:cNvPr id="119838" name="Line 30">
              <a:extLst>
                <a:ext uri="{FF2B5EF4-FFF2-40B4-BE49-F238E27FC236}">
                  <a16:creationId xmlns:a16="http://schemas.microsoft.com/office/drawing/2014/main" id="{4435478E-502D-4D9B-A3BF-1DA379F19601}"/>
                </a:ext>
              </a:extLst>
            </p:cNvPr>
            <p:cNvSpPr>
              <a:spLocks noChangeShapeType="1"/>
            </p:cNvSpPr>
            <p:nvPr/>
          </p:nvSpPr>
          <p:spPr bwMode="auto">
            <a:xfrm flipV="1">
              <a:off x="1287" y="2344"/>
              <a:ext cx="369" cy="13"/>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9839" name="Oval 31">
              <a:extLst>
                <a:ext uri="{FF2B5EF4-FFF2-40B4-BE49-F238E27FC236}">
                  <a16:creationId xmlns:a16="http://schemas.microsoft.com/office/drawing/2014/main" id="{6C5872D7-7523-4389-A59B-A7A539CDE8EB}"/>
                </a:ext>
              </a:extLst>
            </p:cNvPr>
            <p:cNvSpPr>
              <a:spLocks noChangeArrowheads="1"/>
            </p:cNvSpPr>
            <p:nvPr/>
          </p:nvSpPr>
          <p:spPr bwMode="auto">
            <a:xfrm>
              <a:off x="1111" y="2205"/>
              <a:ext cx="318" cy="31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sp>
          <p:nvSpPr>
            <p:cNvPr id="119840" name="Oval 32">
              <a:extLst>
                <a:ext uri="{FF2B5EF4-FFF2-40B4-BE49-F238E27FC236}">
                  <a16:creationId xmlns:a16="http://schemas.microsoft.com/office/drawing/2014/main" id="{11178EE8-190A-4AFE-92E4-BB71F2B60712}"/>
                </a:ext>
              </a:extLst>
            </p:cNvPr>
            <p:cNvSpPr>
              <a:spLocks noChangeArrowheads="1"/>
            </p:cNvSpPr>
            <p:nvPr/>
          </p:nvSpPr>
          <p:spPr bwMode="auto">
            <a:xfrm>
              <a:off x="1519" y="2205"/>
              <a:ext cx="272" cy="273"/>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grpSp>
      <p:grpSp>
        <p:nvGrpSpPr>
          <p:cNvPr id="119841" name="Group 33">
            <a:extLst>
              <a:ext uri="{FF2B5EF4-FFF2-40B4-BE49-F238E27FC236}">
                <a16:creationId xmlns:a16="http://schemas.microsoft.com/office/drawing/2014/main" id="{9220EA4A-9E87-420C-88FF-38B58AC78BAB}"/>
              </a:ext>
            </a:extLst>
          </p:cNvPr>
          <p:cNvGrpSpPr>
            <a:grpSpLocks/>
          </p:cNvGrpSpPr>
          <p:nvPr/>
        </p:nvGrpSpPr>
        <p:grpSpPr bwMode="auto">
          <a:xfrm>
            <a:off x="7535863" y="4437064"/>
            <a:ext cx="1079500" cy="504825"/>
            <a:chOff x="1111" y="2205"/>
            <a:chExt cx="680" cy="318"/>
          </a:xfrm>
        </p:grpSpPr>
        <p:sp>
          <p:nvSpPr>
            <p:cNvPr id="119842" name="Line 34">
              <a:extLst>
                <a:ext uri="{FF2B5EF4-FFF2-40B4-BE49-F238E27FC236}">
                  <a16:creationId xmlns:a16="http://schemas.microsoft.com/office/drawing/2014/main" id="{3F59DB2B-D3D6-4423-8056-9971C5B4764B}"/>
                </a:ext>
              </a:extLst>
            </p:cNvPr>
            <p:cNvSpPr>
              <a:spLocks noChangeShapeType="1"/>
            </p:cNvSpPr>
            <p:nvPr/>
          </p:nvSpPr>
          <p:spPr bwMode="auto">
            <a:xfrm flipV="1">
              <a:off x="1287" y="2344"/>
              <a:ext cx="369" cy="13"/>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9843" name="Oval 35">
              <a:extLst>
                <a:ext uri="{FF2B5EF4-FFF2-40B4-BE49-F238E27FC236}">
                  <a16:creationId xmlns:a16="http://schemas.microsoft.com/office/drawing/2014/main" id="{FEEACCA2-F9A1-4393-8896-16F557636141}"/>
                </a:ext>
              </a:extLst>
            </p:cNvPr>
            <p:cNvSpPr>
              <a:spLocks noChangeArrowheads="1"/>
            </p:cNvSpPr>
            <p:nvPr/>
          </p:nvSpPr>
          <p:spPr bwMode="auto">
            <a:xfrm>
              <a:off x="1111" y="2205"/>
              <a:ext cx="318" cy="31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sp>
          <p:nvSpPr>
            <p:cNvPr id="119844" name="Oval 36">
              <a:extLst>
                <a:ext uri="{FF2B5EF4-FFF2-40B4-BE49-F238E27FC236}">
                  <a16:creationId xmlns:a16="http://schemas.microsoft.com/office/drawing/2014/main" id="{8ADC91FF-0001-4C46-BE4D-024FCB5CF14B}"/>
                </a:ext>
              </a:extLst>
            </p:cNvPr>
            <p:cNvSpPr>
              <a:spLocks noChangeArrowheads="1"/>
            </p:cNvSpPr>
            <p:nvPr/>
          </p:nvSpPr>
          <p:spPr bwMode="auto">
            <a:xfrm>
              <a:off x="1519" y="2205"/>
              <a:ext cx="272" cy="273"/>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grpSp>
      <p:sp>
        <p:nvSpPr>
          <p:cNvPr id="119853" name="Oval 45">
            <a:extLst>
              <a:ext uri="{FF2B5EF4-FFF2-40B4-BE49-F238E27FC236}">
                <a16:creationId xmlns:a16="http://schemas.microsoft.com/office/drawing/2014/main" id="{228004F4-962B-47F3-8BB3-78FC0EA2ABAB}"/>
              </a:ext>
            </a:extLst>
          </p:cNvPr>
          <p:cNvSpPr>
            <a:spLocks noChangeArrowheads="1"/>
          </p:cNvSpPr>
          <p:nvPr/>
        </p:nvSpPr>
        <p:spPr bwMode="auto">
          <a:xfrm>
            <a:off x="3359151" y="5013326"/>
            <a:ext cx="504825"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sp>
        <p:nvSpPr>
          <p:cNvPr id="119857" name="Oval 49">
            <a:extLst>
              <a:ext uri="{FF2B5EF4-FFF2-40B4-BE49-F238E27FC236}">
                <a16:creationId xmlns:a16="http://schemas.microsoft.com/office/drawing/2014/main" id="{99039DB9-73A3-4C5E-AF99-3AA964F3D38D}"/>
              </a:ext>
            </a:extLst>
          </p:cNvPr>
          <p:cNvSpPr>
            <a:spLocks noChangeArrowheads="1"/>
          </p:cNvSpPr>
          <p:nvPr/>
        </p:nvSpPr>
        <p:spPr bwMode="auto">
          <a:xfrm>
            <a:off x="7032626" y="4365626"/>
            <a:ext cx="504825"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sp>
        <p:nvSpPr>
          <p:cNvPr id="119858" name="Oval 50">
            <a:extLst>
              <a:ext uri="{FF2B5EF4-FFF2-40B4-BE49-F238E27FC236}">
                <a16:creationId xmlns:a16="http://schemas.microsoft.com/office/drawing/2014/main" id="{4270240F-3DE8-40A7-A3FD-74E63AE7A821}"/>
              </a:ext>
            </a:extLst>
          </p:cNvPr>
          <p:cNvSpPr>
            <a:spLocks noChangeArrowheads="1"/>
          </p:cNvSpPr>
          <p:nvPr/>
        </p:nvSpPr>
        <p:spPr bwMode="auto">
          <a:xfrm>
            <a:off x="6311900" y="4508500"/>
            <a:ext cx="431800" cy="433388"/>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sp>
        <p:nvSpPr>
          <p:cNvPr id="119859" name="Oval 51">
            <a:extLst>
              <a:ext uri="{FF2B5EF4-FFF2-40B4-BE49-F238E27FC236}">
                <a16:creationId xmlns:a16="http://schemas.microsoft.com/office/drawing/2014/main" id="{ED7E7DAC-9515-4995-8ED1-484F599617B8}"/>
              </a:ext>
            </a:extLst>
          </p:cNvPr>
          <p:cNvSpPr>
            <a:spLocks noChangeArrowheads="1"/>
          </p:cNvSpPr>
          <p:nvPr/>
        </p:nvSpPr>
        <p:spPr bwMode="auto">
          <a:xfrm>
            <a:off x="1919288" y="5661025"/>
            <a:ext cx="431800" cy="433388"/>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sp>
        <p:nvSpPr>
          <p:cNvPr id="119860" name="Oval 52">
            <a:extLst>
              <a:ext uri="{FF2B5EF4-FFF2-40B4-BE49-F238E27FC236}">
                <a16:creationId xmlns:a16="http://schemas.microsoft.com/office/drawing/2014/main" id="{668D4F1B-3217-4B90-81B3-B7D59F8E285A}"/>
              </a:ext>
            </a:extLst>
          </p:cNvPr>
          <p:cNvSpPr>
            <a:spLocks noChangeArrowheads="1"/>
          </p:cNvSpPr>
          <p:nvPr/>
        </p:nvSpPr>
        <p:spPr bwMode="auto">
          <a:xfrm>
            <a:off x="9625013" y="5300664"/>
            <a:ext cx="431800" cy="433387"/>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sp>
        <p:nvSpPr>
          <p:cNvPr id="119861" name="Oval 53">
            <a:extLst>
              <a:ext uri="{FF2B5EF4-FFF2-40B4-BE49-F238E27FC236}">
                <a16:creationId xmlns:a16="http://schemas.microsoft.com/office/drawing/2014/main" id="{753168AD-4910-4336-AC01-675A5712EB72}"/>
              </a:ext>
            </a:extLst>
          </p:cNvPr>
          <p:cNvSpPr>
            <a:spLocks noChangeArrowheads="1"/>
          </p:cNvSpPr>
          <p:nvPr/>
        </p:nvSpPr>
        <p:spPr bwMode="auto">
          <a:xfrm>
            <a:off x="5951538" y="4652964"/>
            <a:ext cx="431800" cy="433387"/>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sp>
        <p:nvSpPr>
          <p:cNvPr id="119862" name="Oval 54">
            <a:extLst>
              <a:ext uri="{FF2B5EF4-FFF2-40B4-BE49-F238E27FC236}">
                <a16:creationId xmlns:a16="http://schemas.microsoft.com/office/drawing/2014/main" id="{DC901EBF-AF32-4427-A22C-344FC5C11ABC}"/>
              </a:ext>
            </a:extLst>
          </p:cNvPr>
          <p:cNvSpPr>
            <a:spLocks noChangeArrowheads="1"/>
          </p:cNvSpPr>
          <p:nvPr/>
        </p:nvSpPr>
        <p:spPr bwMode="auto">
          <a:xfrm>
            <a:off x="8904288" y="4581525"/>
            <a:ext cx="431800" cy="433388"/>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C</a:t>
            </a:r>
          </a:p>
        </p:txBody>
      </p:sp>
      <p:sp>
        <p:nvSpPr>
          <p:cNvPr id="119863" name="Oval 55">
            <a:extLst>
              <a:ext uri="{FF2B5EF4-FFF2-40B4-BE49-F238E27FC236}">
                <a16:creationId xmlns:a16="http://schemas.microsoft.com/office/drawing/2014/main" id="{DC26542D-1235-4EFA-802A-6E005BD895AA}"/>
              </a:ext>
            </a:extLst>
          </p:cNvPr>
          <p:cNvSpPr>
            <a:spLocks noChangeArrowheads="1"/>
          </p:cNvSpPr>
          <p:nvPr/>
        </p:nvSpPr>
        <p:spPr bwMode="auto">
          <a:xfrm>
            <a:off x="3575051" y="4508501"/>
            <a:ext cx="504825"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grpSp>
        <p:nvGrpSpPr>
          <p:cNvPr id="119867" name="Group 59">
            <a:extLst>
              <a:ext uri="{FF2B5EF4-FFF2-40B4-BE49-F238E27FC236}">
                <a16:creationId xmlns:a16="http://schemas.microsoft.com/office/drawing/2014/main" id="{1E0357DB-47E9-4C3A-9AF7-69804DD9596C}"/>
              </a:ext>
            </a:extLst>
          </p:cNvPr>
          <p:cNvGrpSpPr>
            <a:grpSpLocks/>
          </p:cNvGrpSpPr>
          <p:nvPr/>
        </p:nvGrpSpPr>
        <p:grpSpPr bwMode="auto">
          <a:xfrm>
            <a:off x="407988" y="3573463"/>
            <a:ext cx="11664951" cy="6121400"/>
            <a:chOff x="-703" y="2251"/>
            <a:chExt cx="7348" cy="3856"/>
          </a:xfrm>
        </p:grpSpPr>
        <p:sp>
          <p:nvSpPr>
            <p:cNvPr id="119864" name="Oval 56" descr="Zeitungspapier">
              <a:extLst>
                <a:ext uri="{FF2B5EF4-FFF2-40B4-BE49-F238E27FC236}">
                  <a16:creationId xmlns:a16="http://schemas.microsoft.com/office/drawing/2014/main" id="{231E55BB-26BE-4427-9F32-F03B74569AC2}"/>
                </a:ext>
              </a:extLst>
            </p:cNvPr>
            <p:cNvSpPr>
              <a:spLocks noChangeArrowheads="1"/>
            </p:cNvSpPr>
            <p:nvPr/>
          </p:nvSpPr>
          <p:spPr bwMode="auto">
            <a:xfrm>
              <a:off x="-703" y="2251"/>
              <a:ext cx="7348" cy="3856"/>
            </a:xfrm>
            <a:prstGeom prst="ellipse">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a:p>
          </p:txBody>
        </p:sp>
        <p:sp>
          <p:nvSpPr>
            <p:cNvPr id="119866" name="Text Box 58" descr="Zeitungspapier">
              <a:extLst>
                <a:ext uri="{FF2B5EF4-FFF2-40B4-BE49-F238E27FC236}">
                  <a16:creationId xmlns:a16="http://schemas.microsoft.com/office/drawing/2014/main" id="{AD11BB9C-E4F6-42A8-8506-4DC56F292761}"/>
                </a:ext>
              </a:extLst>
            </p:cNvPr>
            <p:cNvSpPr txBox="1">
              <a:spLocks noChangeArrowheads="1"/>
            </p:cNvSpPr>
            <p:nvPr/>
          </p:nvSpPr>
          <p:spPr bwMode="auto">
            <a:xfrm>
              <a:off x="2109" y="2432"/>
              <a:ext cx="1266" cy="407"/>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3600">
                  <a:effectLst>
                    <a:outerShdw blurRad="38100" dist="38100" dir="2700000" algn="tl">
                      <a:srgbClr val="C0C0C0"/>
                    </a:outerShdw>
                  </a:effectLst>
                </a:rPr>
                <a:t>Eisschicht</a:t>
              </a:r>
            </a:p>
          </p:txBody>
        </p:sp>
      </p:grpSp>
      <p:grpSp>
        <p:nvGrpSpPr>
          <p:cNvPr id="119854" name="Group 46">
            <a:extLst>
              <a:ext uri="{FF2B5EF4-FFF2-40B4-BE49-F238E27FC236}">
                <a16:creationId xmlns:a16="http://schemas.microsoft.com/office/drawing/2014/main" id="{994CB674-BA8E-41DE-A9BA-5DF73401317C}"/>
              </a:ext>
            </a:extLst>
          </p:cNvPr>
          <p:cNvGrpSpPr>
            <a:grpSpLocks/>
          </p:cNvGrpSpPr>
          <p:nvPr/>
        </p:nvGrpSpPr>
        <p:grpSpPr bwMode="auto">
          <a:xfrm>
            <a:off x="7896225" y="3933825"/>
            <a:ext cx="1150938" cy="1081088"/>
            <a:chOff x="1202" y="1752"/>
            <a:chExt cx="725" cy="681"/>
          </a:xfrm>
        </p:grpSpPr>
        <p:sp>
          <p:nvSpPr>
            <p:cNvPr id="119850" name="Line 42">
              <a:extLst>
                <a:ext uri="{FF2B5EF4-FFF2-40B4-BE49-F238E27FC236}">
                  <a16:creationId xmlns:a16="http://schemas.microsoft.com/office/drawing/2014/main" id="{F8AD5B3C-9443-488F-B182-A72B541ED135}"/>
                </a:ext>
              </a:extLst>
            </p:cNvPr>
            <p:cNvSpPr>
              <a:spLocks noChangeShapeType="1"/>
            </p:cNvSpPr>
            <p:nvPr/>
          </p:nvSpPr>
          <p:spPr bwMode="auto">
            <a:xfrm flipV="1">
              <a:off x="1723" y="1936"/>
              <a:ext cx="63" cy="29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9846" name="Line 38">
              <a:extLst>
                <a:ext uri="{FF2B5EF4-FFF2-40B4-BE49-F238E27FC236}">
                  <a16:creationId xmlns:a16="http://schemas.microsoft.com/office/drawing/2014/main" id="{D81EB203-7DBE-4471-80AE-714D30D2BDC6}"/>
                </a:ext>
              </a:extLst>
            </p:cNvPr>
            <p:cNvSpPr>
              <a:spLocks noChangeShapeType="1"/>
            </p:cNvSpPr>
            <p:nvPr/>
          </p:nvSpPr>
          <p:spPr bwMode="auto">
            <a:xfrm flipV="1">
              <a:off x="1378" y="1891"/>
              <a:ext cx="369" cy="13"/>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9847" name="Oval 39">
              <a:extLst>
                <a:ext uri="{FF2B5EF4-FFF2-40B4-BE49-F238E27FC236}">
                  <a16:creationId xmlns:a16="http://schemas.microsoft.com/office/drawing/2014/main" id="{4A89BBA3-386E-47F3-AE18-95BCF7567895}"/>
                </a:ext>
              </a:extLst>
            </p:cNvPr>
            <p:cNvSpPr>
              <a:spLocks noChangeArrowheads="1"/>
            </p:cNvSpPr>
            <p:nvPr/>
          </p:nvSpPr>
          <p:spPr bwMode="auto">
            <a:xfrm>
              <a:off x="1202" y="1752"/>
              <a:ext cx="318" cy="31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sp>
          <p:nvSpPr>
            <p:cNvPr id="119849" name="Oval 41">
              <a:extLst>
                <a:ext uri="{FF2B5EF4-FFF2-40B4-BE49-F238E27FC236}">
                  <a16:creationId xmlns:a16="http://schemas.microsoft.com/office/drawing/2014/main" id="{EF3CEBAD-21A8-49F8-B65D-6E1B4E406338}"/>
                </a:ext>
              </a:extLst>
            </p:cNvPr>
            <p:cNvSpPr>
              <a:spLocks noChangeArrowheads="1"/>
            </p:cNvSpPr>
            <p:nvPr/>
          </p:nvSpPr>
          <p:spPr bwMode="auto">
            <a:xfrm>
              <a:off x="1655" y="1752"/>
              <a:ext cx="272" cy="2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solidFill>
                    <a:srgbClr val="FFFF00"/>
                  </a:solidFill>
                </a:rPr>
                <a:t>H</a:t>
              </a:r>
            </a:p>
          </p:txBody>
        </p:sp>
        <p:sp>
          <p:nvSpPr>
            <p:cNvPr id="119851" name="Oval 43">
              <a:extLst>
                <a:ext uri="{FF2B5EF4-FFF2-40B4-BE49-F238E27FC236}">
                  <a16:creationId xmlns:a16="http://schemas.microsoft.com/office/drawing/2014/main" id="{04568631-54F7-428E-A5DE-34F289AB5776}"/>
                </a:ext>
              </a:extLst>
            </p:cNvPr>
            <p:cNvSpPr>
              <a:spLocks noChangeArrowheads="1"/>
            </p:cNvSpPr>
            <p:nvPr/>
          </p:nvSpPr>
          <p:spPr bwMode="auto">
            <a:xfrm>
              <a:off x="1565" y="2115"/>
              <a:ext cx="318" cy="31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a:t>O</a:t>
              </a:r>
            </a:p>
          </p:txBody>
        </p:sp>
      </p:grpSp>
      <p:grpSp>
        <p:nvGrpSpPr>
          <p:cNvPr id="119811" name="Group 3">
            <a:extLst>
              <a:ext uri="{FF2B5EF4-FFF2-40B4-BE49-F238E27FC236}">
                <a16:creationId xmlns:a16="http://schemas.microsoft.com/office/drawing/2014/main" id="{A67B332F-59B6-47E6-B95E-639C35747A5F}"/>
              </a:ext>
            </a:extLst>
          </p:cNvPr>
          <p:cNvGrpSpPr>
            <a:grpSpLocks/>
          </p:cNvGrpSpPr>
          <p:nvPr/>
        </p:nvGrpSpPr>
        <p:grpSpPr bwMode="auto">
          <a:xfrm>
            <a:off x="1524000" y="5094289"/>
            <a:ext cx="9144000" cy="3527425"/>
            <a:chOff x="158" y="2976"/>
            <a:chExt cx="5602" cy="2222"/>
          </a:xfrm>
        </p:grpSpPr>
        <p:sp>
          <p:nvSpPr>
            <p:cNvPr id="119812" name="Oval 4">
              <a:extLst>
                <a:ext uri="{FF2B5EF4-FFF2-40B4-BE49-F238E27FC236}">
                  <a16:creationId xmlns:a16="http://schemas.microsoft.com/office/drawing/2014/main" id="{F845DC57-7F5E-4741-8F36-408434E09DA6}"/>
                </a:ext>
              </a:extLst>
            </p:cNvPr>
            <p:cNvSpPr>
              <a:spLocks noChangeArrowheads="1"/>
            </p:cNvSpPr>
            <p:nvPr/>
          </p:nvSpPr>
          <p:spPr bwMode="auto">
            <a:xfrm rot="-145906">
              <a:off x="158" y="2976"/>
              <a:ext cx="5602" cy="222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9813" name="Rectangle 5">
              <a:extLst>
                <a:ext uri="{FF2B5EF4-FFF2-40B4-BE49-F238E27FC236}">
                  <a16:creationId xmlns:a16="http://schemas.microsoft.com/office/drawing/2014/main" id="{67B887EC-0853-4540-88D9-12C159C38E7A}"/>
                </a:ext>
              </a:extLst>
            </p:cNvPr>
            <p:cNvSpPr>
              <a:spLocks noChangeArrowheads="1"/>
            </p:cNvSpPr>
            <p:nvPr/>
          </p:nvSpPr>
          <p:spPr bwMode="auto">
            <a:xfrm>
              <a:off x="2517" y="3199"/>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sz="3600">
                  <a:solidFill>
                    <a:srgbClr val="FFFF00"/>
                  </a:solidFill>
                  <a:effectLst>
                    <a:outerShdw blurRad="38100" dist="38100" dir="2700000" algn="tl">
                      <a:srgbClr val="000000"/>
                    </a:outerShdw>
                  </a:effectLst>
                  <a:latin typeface="Arial" panose="020B0604020202020204" pitchFamily="34" charset="0"/>
                </a:rPr>
                <a:t>Staubkorn</a:t>
              </a:r>
            </a:p>
          </p:txBody>
        </p:sp>
      </p:grpSp>
      <p:sp>
        <p:nvSpPr>
          <p:cNvPr id="119868" name="AutoShape 60">
            <a:extLst>
              <a:ext uri="{FF2B5EF4-FFF2-40B4-BE49-F238E27FC236}">
                <a16:creationId xmlns:a16="http://schemas.microsoft.com/office/drawing/2014/main" id="{7B248BD4-051B-4E4D-8459-B89F90B4CA21}"/>
              </a:ext>
            </a:extLst>
          </p:cNvPr>
          <p:cNvSpPr>
            <a:spLocks noChangeArrowheads="1"/>
          </p:cNvSpPr>
          <p:nvPr/>
        </p:nvSpPr>
        <p:spPr bwMode="auto">
          <a:xfrm>
            <a:off x="7824789" y="3429001"/>
            <a:ext cx="1512887" cy="1871663"/>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 calcmode="lin" valueType="num">
                                      <p:cBhvr additive="base">
                                        <p:cTn id="7" dur="500" fill="hold"/>
                                        <p:tgtEl>
                                          <p:spTgt spid="119811"/>
                                        </p:tgtEl>
                                        <p:attrNameLst>
                                          <p:attrName>ppt_x</p:attrName>
                                        </p:attrNameLst>
                                      </p:cBhvr>
                                      <p:tavLst>
                                        <p:tav tm="0">
                                          <p:val>
                                            <p:strVal val="#ppt_x"/>
                                          </p:val>
                                        </p:tav>
                                        <p:tav tm="100000">
                                          <p:val>
                                            <p:strVal val="#ppt_x"/>
                                          </p:val>
                                        </p:tav>
                                      </p:tavLst>
                                    </p:anim>
                                    <p:anim calcmode="lin" valueType="num">
                                      <p:cBhvr additive="base">
                                        <p:cTn id="8" dur="500" fill="hold"/>
                                        <p:tgtEl>
                                          <p:spTgt spid="11981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9" fill="hold" nodeType="afterEffect">
                                  <p:stCondLst>
                                    <p:cond delay="0"/>
                                  </p:stCondLst>
                                  <p:childTnLst>
                                    <p:set>
                                      <p:cBhvr>
                                        <p:cTn id="11" dur="1" fill="hold">
                                          <p:stCondLst>
                                            <p:cond delay="0"/>
                                          </p:stCondLst>
                                        </p:cTn>
                                        <p:tgtEl>
                                          <p:spTgt spid="119814"/>
                                        </p:tgtEl>
                                        <p:attrNameLst>
                                          <p:attrName>style.visibility</p:attrName>
                                        </p:attrNameLst>
                                      </p:cBhvr>
                                      <p:to>
                                        <p:strVal val="visible"/>
                                      </p:to>
                                    </p:set>
                                    <p:anim calcmode="lin" valueType="num">
                                      <p:cBhvr additive="base">
                                        <p:cTn id="12" dur="2000" fill="hold"/>
                                        <p:tgtEl>
                                          <p:spTgt spid="119814"/>
                                        </p:tgtEl>
                                        <p:attrNameLst>
                                          <p:attrName>ppt_x</p:attrName>
                                        </p:attrNameLst>
                                      </p:cBhvr>
                                      <p:tavLst>
                                        <p:tav tm="0">
                                          <p:val>
                                            <p:strVal val="0-#ppt_w/2"/>
                                          </p:val>
                                        </p:tav>
                                        <p:tav tm="100000">
                                          <p:val>
                                            <p:strVal val="#ppt_x"/>
                                          </p:val>
                                        </p:tav>
                                      </p:tavLst>
                                    </p:anim>
                                    <p:anim calcmode="lin" valueType="num">
                                      <p:cBhvr additive="base">
                                        <p:cTn id="13" dur="2000" fill="hold"/>
                                        <p:tgtEl>
                                          <p:spTgt spid="11981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500"/>
                            </p:stCondLst>
                            <p:childTnLst>
                              <p:par>
                                <p:cTn id="15" presetID="2" presetClass="entr" presetSubtype="3" fill="hold" nodeType="afterEffect">
                                  <p:stCondLst>
                                    <p:cond delay="0"/>
                                  </p:stCondLst>
                                  <p:childTnLst>
                                    <p:set>
                                      <p:cBhvr>
                                        <p:cTn id="16" dur="1" fill="hold">
                                          <p:stCondLst>
                                            <p:cond delay="0"/>
                                          </p:stCondLst>
                                        </p:cTn>
                                        <p:tgtEl>
                                          <p:spTgt spid="119825"/>
                                        </p:tgtEl>
                                        <p:attrNameLst>
                                          <p:attrName>style.visibility</p:attrName>
                                        </p:attrNameLst>
                                      </p:cBhvr>
                                      <p:to>
                                        <p:strVal val="visible"/>
                                      </p:to>
                                    </p:set>
                                    <p:anim calcmode="lin" valueType="num">
                                      <p:cBhvr additive="base">
                                        <p:cTn id="17" dur="2000" fill="hold"/>
                                        <p:tgtEl>
                                          <p:spTgt spid="119825"/>
                                        </p:tgtEl>
                                        <p:attrNameLst>
                                          <p:attrName>ppt_x</p:attrName>
                                        </p:attrNameLst>
                                      </p:cBhvr>
                                      <p:tavLst>
                                        <p:tav tm="0">
                                          <p:val>
                                            <p:strVal val="1+#ppt_w/2"/>
                                          </p:val>
                                        </p:tav>
                                        <p:tav tm="100000">
                                          <p:val>
                                            <p:strVal val="#ppt_x"/>
                                          </p:val>
                                        </p:tav>
                                      </p:tavLst>
                                    </p:anim>
                                    <p:anim calcmode="lin" valueType="num">
                                      <p:cBhvr additive="base">
                                        <p:cTn id="18" dur="2000" fill="hold"/>
                                        <p:tgtEl>
                                          <p:spTgt spid="119825"/>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4500"/>
                            </p:stCondLst>
                            <p:childTnLst>
                              <p:par>
                                <p:cTn id="20" presetID="2" presetClass="entr" presetSubtype="1" fill="hold" nodeType="afterEffect">
                                  <p:stCondLst>
                                    <p:cond delay="0"/>
                                  </p:stCondLst>
                                  <p:childTnLst>
                                    <p:set>
                                      <p:cBhvr>
                                        <p:cTn id="21" dur="1" fill="hold">
                                          <p:stCondLst>
                                            <p:cond delay="0"/>
                                          </p:stCondLst>
                                        </p:cTn>
                                        <p:tgtEl>
                                          <p:spTgt spid="119820"/>
                                        </p:tgtEl>
                                        <p:attrNameLst>
                                          <p:attrName>style.visibility</p:attrName>
                                        </p:attrNameLst>
                                      </p:cBhvr>
                                      <p:to>
                                        <p:strVal val="visible"/>
                                      </p:to>
                                    </p:set>
                                    <p:anim calcmode="lin" valueType="num">
                                      <p:cBhvr additive="base">
                                        <p:cTn id="22" dur="2000" fill="hold"/>
                                        <p:tgtEl>
                                          <p:spTgt spid="119820"/>
                                        </p:tgtEl>
                                        <p:attrNameLst>
                                          <p:attrName>ppt_x</p:attrName>
                                        </p:attrNameLst>
                                      </p:cBhvr>
                                      <p:tavLst>
                                        <p:tav tm="0">
                                          <p:val>
                                            <p:strVal val="#ppt_x"/>
                                          </p:val>
                                        </p:tav>
                                        <p:tav tm="100000">
                                          <p:val>
                                            <p:strVal val="#ppt_x"/>
                                          </p:val>
                                        </p:tav>
                                      </p:tavLst>
                                    </p:anim>
                                    <p:anim calcmode="lin" valueType="num">
                                      <p:cBhvr additive="base">
                                        <p:cTn id="23" dur="2000" fill="hold"/>
                                        <p:tgtEl>
                                          <p:spTgt spid="119820"/>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6500"/>
                            </p:stCondLst>
                            <p:childTnLst>
                              <p:par>
                                <p:cTn id="25" presetID="2" presetClass="entr" presetSubtype="9" fill="hold" nodeType="afterEffect">
                                  <p:stCondLst>
                                    <p:cond delay="0"/>
                                  </p:stCondLst>
                                  <p:childTnLst>
                                    <p:set>
                                      <p:cBhvr>
                                        <p:cTn id="26" dur="1" fill="hold">
                                          <p:stCondLst>
                                            <p:cond delay="0"/>
                                          </p:stCondLst>
                                        </p:cTn>
                                        <p:tgtEl>
                                          <p:spTgt spid="119821"/>
                                        </p:tgtEl>
                                        <p:attrNameLst>
                                          <p:attrName>style.visibility</p:attrName>
                                        </p:attrNameLst>
                                      </p:cBhvr>
                                      <p:to>
                                        <p:strVal val="visible"/>
                                      </p:to>
                                    </p:set>
                                    <p:anim calcmode="lin" valueType="num">
                                      <p:cBhvr additive="base">
                                        <p:cTn id="27" dur="2000" fill="hold"/>
                                        <p:tgtEl>
                                          <p:spTgt spid="119821"/>
                                        </p:tgtEl>
                                        <p:attrNameLst>
                                          <p:attrName>ppt_x</p:attrName>
                                        </p:attrNameLst>
                                      </p:cBhvr>
                                      <p:tavLst>
                                        <p:tav tm="0">
                                          <p:val>
                                            <p:strVal val="0-#ppt_w/2"/>
                                          </p:val>
                                        </p:tav>
                                        <p:tav tm="100000">
                                          <p:val>
                                            <p:strVal val="#ppt_x"/>
                                          </p:val>
                                        </p:tav>
                                      </p:tavLst>
                                    </p:anim>
                                    <p:anim calcmode="lin" valueType="num">
                                      <p:cBhvr additive="base">
                                        <p:cTn id="28" dur="2000" fill="hold"/>
                                        <p:tgtEl>
                                          <p:spTgt spid="119821"/>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8500"/>
                            </p:stCondLst>
                            <p:childTnLst>
                              <p:par>
                                <p:cTn id="30" presetID="2" presetClass="entr" presetSubtype="2" fill="hold" nodeType="afterEffect">
                                  <p:stCondLst>
                                    <p:cond delay="0"/>
                                  </p:stCondLst>
                                  <p:childTnLst>
                                    <p:set>
                                      <p:cBhvr>
                                        <p:cTn id="31" dur="1" fill="hold">
                                          <p:stCondLst>
                                            <p:cond delay="0"/>
                                          </p:stCondLst>
                                        </p:cTn>
                                        <p:tgtEl>
                                          <p:spTgt spid="119822"/>
                                        </p:tgtEl>
                                        <p:attrNameLst>
                                          <p:attrName>style.visibility</p:attrName>
                                        </p:attrNameLst>
                                      </p:cBhvr>
                                      <p:to>
                                        <p:strVal val="visible"/>
                                      </p:to>
                                    </p:set>
                                    <p:anim calcmode="lin" valueType="num">
                                      <p:cBhvr additive="base">
                                        <p:cTn id="32" dur="2000" fill="hold"/>
                                        <p:tgtEl>
                                          <p:spTgt spid="119822"/>
                                        </p:tgtEl>
                                        <p:attrNameLst>
                                          <p:attrName>ppt_x</p:attrName>
                                        </p:attrNameLst>
                                      </p:cBhvr>
                                      <p:tavLst>
                                        <p:tav tm="0">
                                          <p:val>
                                            <p:strVal val="1+#ppt_w/2"/>
                                          </p:val>
                                        </p:tav>
                                        <p:tav tm="100000">
                                          <p:val>
                                            <p:strVal val="#ppt_x"/>
                                          </p:val>
                                        </p:tav>
                                      </p:tavLst>
                                    </p:anim>
                                    <p:anim calcmode="lin" valueType="num">
                                      <p:cBhvr additive="base">
                                        <p:cTn id="33" dur="2000" fill="hold"/>
                                        <p:tgtEl>
                                          <p:spTgt spid="119822"/>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9" fill="hold" nodeType="clickEffect">
                                  <p:stCondLst>
                                    <p:cond delay="0"/>
                                  </p:stCondLst>
                                  <p:childTnLst>
                                    <p:set>
                                      <p:cBhvr>
                                        <p:cTn id="37" dur="1" fill="hold">
                                          <p:stCondLst>
                                            <p:cond delay="0"/>
                                          </p:stCondLst>
                                        </p:cTn>
                                        <p:tgtEl>
                                          <p:spTgt spid="119824"/>
                                        </p:tgtEl>
                                        <p:attrNameLst>
                                          <p:attrName>style.visibility</p:attrName>
                                        </p:attrNameLst>
                                      </p:cBhvr>
                                      <p:to>
                                        <p:strVal val="visible"/>
                                      </p:to>
                                    </p:set>
                                    <p:anim calcmode="lin" valueType="num">
                                      <p:cBhvr additive="base">
                                        <p:cTn id="38" dur="2000" fill="hold"/>
                                        <p:tgtEl>
                                          <p:spTgt spid="119824"/>
                                        </p:tgtEl>
                                        <p:attrNameLst>
                                          <p:attrName>ppt_x</p:attrName>
                                        </p:attrNameLst>
                                      </p:cBhvr>
                                      <p:tavLst>
                                        <p:tav tm="0">
                                          <p:val>
                                            <p:strVal val="0-#ppt_w/2"/>
                                          </p:val>
                                        </p:tav>
                                        <p:tav tm="100000">
                                          <p:val>
                                            <p:strVal val="#ppt_x"/>
                                          </p:val>
                                        </p:tav>
                                      </p:tavLst>
                                    </p:anim>
                                    <p:anim calcmode="lin" valueType="num">
                                      <p:cBhvr additive="base">
                                        <p:cTn id="39" dur="2000" fill="hold"/>
                                        <p:tgtEl>
                                          <p:spTgt spid="119824"/>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2000"/>
                            </p:stCondLst>
                            <p:childTnLst>
                              <p:par>
                                <p:cTn id="41" presetID="55" presetClass="entr" presetSubtype="0" fill="hold" nodeType="afterEffect">
                                  <p:stCondLst>
                                    <p:cond delay="0"/>
                                  </p:stCondLst>
                                  <p:childTnLst>
                                    <p:set>
                                      <p:cBhvr>
                                        <p:cTn id="42" dur="1" fill="hold">
                                          <p:stCondLst>
                                            <p:cond delay="0"/>
                                          </p:stCondLst>
                                        </p:cTn>
                                        <p:tgtEl>
                                          <p:spTgt spid="119830"/>
                                        </p:tgtEl>
                                        <p:attrNameLst>
                                          <p:attrName>style.visibility</p:attrName>
                                        </p:attrNameLst>
                                      </p:cBhvr>
                                      <p:to>
                                        <p:strVal val="visible"/>
                                      </p:to>
                                    </p:set>
                                    <p:anim calcmode="lin" valueType="num">
                                      <p:cBhvr>
                                        <p:cTn id="43" dur="1000" fill="hold"/>
                                        <p:tgtEl>
                                          <p:spTgt spid="119830"/>
                                        </p:tgtEl>
                                        <p:attrNameLst>
                                          <p:attrName>ppt_w</p:attrName>
                                        </p:attrNameLst>
                                      </p:cBhvr>
                                      <p:tavLst>
                                        <p:tav tm="0">
                                          <p:val>
                                            <p:strVal val="#ppt_w*0.70"/>
                                          </p:val>
                                        </p:tav>
                                        <p:tav tm="100000">
                                          <p:val>
                                            <p:strVal val="#ppt_w"/>
                                          </p:val>
                                        </p:tav>
                                      </p:tavLst>
                                    </p:anim>
                                    <p:anim calcmode="lin" valueType="num">
                                      <p:cBhvr>
                                        <p:cTn id="44" dur="1000" fill="hold"/>
                                        <p:tgtEl>
                                          <p:spTgt spid="119830"/>
                                        </p:tgtEl>
                                        <p:attrNameLst>
                                          <p:attrName>ppt_h</p:attrName>
                                        </p:attrNameLst>
                                      </p:cBhvr>
                                      <p:tavLst>
                                        <p:tav tm="0">
                                          <p:val>
                                            <p:strVal val="#ppt_h"/>
                                          </p:val>
                                        </p:tav>
                                        <p:tav tm="100000">
                                          <p:val>
                                            <p:strVal val="#ppt_h"/>
                                          </p:val>
                                        </p:tav>
                                      </p:tavLst>
                                    </p:anim>
                                    <p:animEffect transition="in" filter="fade">
                                      <p:cBhvr>
                                        <p:cTn id="45" dur="1000"/>
                                        <p:tgtEl>
                                          <p:spTgt spid="119830"/>
                                        </p:tgtEl>
                                      </p:cBhvr>
                                    </p:animEffect>
                                  </p:childTnLst>
                                </p:cTn>
                              </p:par>
                            </p:childTnLst>
                          </p:cTn>
                        </p:par>
                        <p:par>
                          <p:cTn id="46" fill="hold" nodeType="afterGroup">
                            <p:stCondLst>
                              <p:cond delay="3000"/>
                            </p:stCondLst>
                            <p:childTnLst>
                              <p:par>
                                <p:cTn id="47" presetID="10" presetClass="exit" presetSubtype="0" fill="hold" nodeType="afterEffect">
                                  <p:stCondLst>
                                    <p:cond delay="0"/>
                                  </p:stCondLst>
                                  <p:childTnLst>
                                    <p:animEffect transition="out" filter="fade">
                                      <p:cBhvr>
                                        <p:cTn id="48" dur="2000"/>
                                        <p:tgtEl>
                                          <p:spTgt spid="119830"/>
                                        </p:tgtEl>
                                      </p:cBhvr>
                                    </p:animEffect>
                                    <p:set>
                                      <p:cBhvr>
                                        <p:cTn id="49" dur="1" fill="hold">
                                          <p:stCondLst>
                                            <p:cond delay="1999"/>
                                          </p:stCondLst>
                                        </p:cTn>
                                        <p:tgtEl>
                                          <p:spTgt spid="119830"/>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119823"/>
                                        </p:tgtEl>
                                        <p:attrNameLst>
                                          <p:attrName>style.visibility</p:attrName>
                                        </p:attrNameLst>
                                      </p:cBhvr>
                                      <p:to>
                                        <p:strVal val="visible"/>
                                      </p:to>
                                    </p:set>
                                  </p:childTnLst>
                                </p:cTn>
                              </p:par>
                            </p:childTnLst>
                          </p:cTn>
                        </p:par>
                        <p:par>
                          <p:cTn id="52" fill="hold" nodeType="afterGroup">
                            <p:stCondLst>
                              <p:cond delay="5000"/>
                            </p:stCondLst>
                            <p:childTnLst>
                              <p:par>
                                <p:cTn id="53" presetID="1" presetClass="exit" presetSubtype="0" fill="hold" nodeType="afterEffect">
                                  <p:stCondLst>
                                    <p:cond delay="0"/>
                                  </p:stCondLst>
                                  <p:childTnLst>
                                    <p:set>
                                      <p:cBhvr>
                                        <p:cTn id="54" dur="1" fill="hold">
                                          <p:stCondLst>
                                            <p:cond delay="0"/>
                                          </p:stCondLst>
                                        </p:cTn>
                                        <p:tgtEl>
                                          <p:spTgt spid="119823"/>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1982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198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982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9" fill="hold" nodeType="clickEffect">
                                  <p:stCondLst>
                                    <p:cond delay="0"/>
                                  </p:stCondLst>
                                  <p:childTnLst>
                                    <p:set>
                                      <p:cBhvr>
                                        <p:cTn id="64" dur="1" fill="hold">
                                          <p:stCondLst>
                                            <p:cond delay="0"/>
                                          </p:stCondLst>
                                        </p:cTn>
                                        <p:tgtEl>
                                          <p:spTgt spid="119836"/>
                                        </p:tgtEl>
                                        <p:attrNameLst>
                                          <p:attrName>style.visibility</p:attrName>
                                        </p:attrNameLst>
                                      </p:cBhvr>
                                      <p:to>
                                        <p:strVal val="visible"/>
                                      </p:to>
                                    </p:set>
                                    <p:anim calcmode="lin" valueType="num">
                                      <p:cBhvr additive="base">
                                        <p:cTn id="65" dur="2000" fill="hold"/>
                                        <p:tgtEl>
                                          <p:spTgt spid="119836"/>
                                        </p:tgtEl>
                                        <p:attrNameLst>
                                          <p:attrName>ppt_x</p:attrName>
                                        </p:attrNameLst>
                                      </p:cBhvr>
                                      <p:tavLst>
                                        <p:tav tm="0">
                                          <p:val>
                                            <p:strVal val="0-#ppt_w/2"/>
                                          </p:val>
                                        </p:tav>
                                        <p:tav tm="100000">
                                          <p:val>
                                            <p:strVal val="#ppt_x"/>
                                          </p:val>
                                        </p:tav>
                                      </p:tavLst>
                                    </p:anim>
                                    <p:anim calcmode="lin" valueType="num">
                                      <p:cBhvr additive="base">
                                        <p:cTn id="66" dur="2000" fill="hold"/>
                                        <p:tgtEl>
                                          <p:spTgt spid="119836"/>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119841"/>
                                        </p:tgtEl>
                                        <p:attrNameLst>
                                          <p:attrName>style.visibility</p:attrName>
                                        </p:attrNameLst>
                                      </p:cBhvr>
                                      <p:to>
                                        <p:strVal val="visible"/>
                                      </p:to>
                                    </p:set>
                                    <p:anim calcmode="lin" valueType="num">
                                      <p:cBhvr additive="base">
                                        <p:cTn id="69" dur="2000" fill="hold"/>
                                        <p:tgtEl>
                                          <p:spTgt spid="119841"/>
                                        </p:tgtEl>
                                        <p:attrNameLst>
                                          <p:attrName>ppt_x</p:attrName>
                                        </p:attrNameLst>
                                      </p:cBhvr>
                                      <p:tavLst>
                                        <p:tav tm="0">
                                          <p:val>
                                            <p:strVal val="#ppt_x"/>
                                          </p:val>
                                        </p:tav>
                                        <p:tav tm="100000">
                                          <p:val>
                                            <p:strVal val="#ppt_x"/>
                                          </p:val>
                                        </p:tav>
                                      </p:tavLst>
                                    </p:anim>
                                    <p:anim calcmode="lin" valueType="num">
                                      <p:cBhvr additive="base">
                                        <p:cTn id="70" dur="2000" fill="hold"/>
                                        <p:tgtEl>
                                          <p:spTgt spid="119841"/>
                                        </p:tgtEl>
                                        <p:attrNameLst>
                                          <p:attrName>ppt_y</p:attrName>
                                        </p:attrNameLst>
                                      </p:cBhvr>
                                      <p:tavLst>
                                        <p:tav tm="0">
                                          <p:val>
                                            <p:strVal val="0-#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19859"/>
                                        </p:tgtEl>
                                        <p:attrNameLst>
                                          <p:attrName>style.visibility</p:attrName>
                                        </p:attrNameLst>
                                      </p:cBhvr>
                                      <p:to>
                                        <p:strVal val="visible"/>
                                      </p:to>
                                    </p:set>
                                    <p:anim calcmode="lin" valueType="num">
                                      <p:cBhvr additive="base">
                                        <p:cTn id="73" dur="2000" fill="hold"/>
                                        <p:tgtEl>
                                          <p:spTgt spid="119859"/>
                                        </p:tgtEl>
                                        <p:attrNameLst>
                                          <p:attrName>ppt_x</p:attrName>
                                        </p:attrNameLst>
                                      </p:cBhvr>
                                      <p:tavLst>
                                        <p:tav tm="0">
                                          <p:val>
                                            <p:strVal val="#ppt_x"/>
                                          </p:val>
                                        </p:tav>
                                        <p:tav tm="100000">
                                          <p:val>
                                            <p:strVal val="#ppt_x"/>
                                          </p:val>
                                        </p:tav>
                                      </p:tavLst>
                                    </p:anim>
                                    <p:anim calcmode="lin" valueType="num">
                                      <p:cBhvr additive="base">
                                        <p:cTn id="74" dur="2000" fill="hold"/>
                                        <p:tgtEl>
                                          <p:spTgt spid="119859"/>
                                        </p:tgtEl>
                                        <p:attrNameLst>
                                          <p:attrName>ppt_y</p:attrName>
                                        </p:attrNameLst>
                                      </p:cBhvr>
                                      <p:tavLst>
                                        <p:tav tm="0">
                                          <p:val>
                                            <p:strVal val="1+#ppt_h/2"/>
                                          </p:val>
                                        </p:tav>
                                        <p:tav tm="100000">
                                          <p:val>
                                            <p:strVal val="#ppt_y"/>
                                          </p:val>
                                        </p:tav>
                                      </p:tavLst>
                                    </p:anim>
                                  </p:childTnLst>
                                </p:cTn>
                              </p:par>
                              <p:par>
                                <p:cTn id="75" presetID="2" presetClass="entr" presetSubtype="1" fill="hold" grpId="0" nodeType="withEffect">
                                  <p:stCondLst>
                                    <p:cond delay="0"/>
                                  </p:stCondLst>
                                  <p:childTnLst>
                                    <p:set>
                                      <p:cBhvr>
                                        <p:cTn id="76" dur="1" fill="hold">
                                          <p:stCondLst>
                                            <p:cond delay="0"/>
                                          </p:stCondLst>
                                        </p:cTn>
                                        <p:tgtEl>
                                          <p:spTgt spid="119861"/>
                                        </p:tgtEl>
                                        <p:attrNameLst>
                                          <p:attrName>style.visibility</p:attrName>
                                        </p:attrNameLst>
                                      </p:cBhvr>
                                      <p:to>
                                        <p:strVal val="visible"/>
                                      </p:to>
                                    </p:set>
                                    <p:anim calcmode="lin" valueType="num">
                                      <p:cBhvr additive="base">
                                        <p:cTn id="77" dur="2000" fill="hold"/>
                                        <p:tgtEl>
                                          <p:spTgt spid="119861"/>
                                        </p:tgtEl>
                                        <p:attrNameLst>
                                          <p:attrName>ppt_x</p:attrName>
                                        </p:attrNameLst>
                                      </p:cBhvr>
                                      <p:tavLst>
                                        <p:tav tm="0">
                                          <p:val>
                                            <p:strVal val="#ppt_x"/>
                                          </p:val>
                                        </p:tav>
                                        <p:tav tm="100000">
                                          <p:val>
                                            <p:strVal val="#ppt_x"/>
                                          </p:val>
                                        </p:tav>
                                      </p:tavLst>
                                    </p:anim>
                                    <p:anim calcmode="lin" valueType="num">
                                      <p:cBhvr additive="base">
                                        <p:cTn id="78" dur="2000" fill="hold"/>
                                        <p:tgtEl>
                                          <p:spTgt spid="11986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119858"/>
                                        </p:tgtEl>
                                        <p:attrNameLst>
                                          <p:attrName>style.visibility</p:attrName>
                                        </p:attrNameLst>
                                      </p:cBhvr>
                                      <p:to>
                                        <p:strVal val="visible"/>
                                      </p:to>
                                    </p:set>
                                    <p:anim calcmode="lin" valueType="num">
                                      <p:cBhvr additive="base">
                                        <p:cTn id="81" dur="2000" fill="hold"/>
                                        <p:tgtEl>
                                          <p:spTgt spid="119858"/>
                                        </p:tgtEl>
                                        <p:attrNameLst>
                                          <p:attrName>ppt_x</p:attrName>
                                        </p:attrNameLst>
                                      </p:cBhvr>
                                      <p:tavLst>
                                        <p:tav tm="0">
                                          <p:val>
                                            <p:strVal val="#ppt_x"/>
                                          </p:val>
                                        </p:tav>
                                        <p:tav tm="100000">
                                          <p:val>
                                            <p:strVal val="#ppt_x"/>
                                          </p:val>
                                        </p:tav>
                                      </p:tavLst>
                                    </p:anim>
                                    <p:anim calcmode="lin" valueType="num">
                                      <p:cBhvr additive="base">
                                        <p:cTn id="82" dur="2000" fill="hold"/>
                                        <p:tgtEl>
                                          <p:spTgt spid="119858"/>
                                        </p:tgtEl>
                                        <p:attrNameLst>
                                          <p:attrName>ppt_y</p:attrName>
                                        </p:attrNameLst>
                                      </p:cBhvr>
                                      <p:tavLst>
                                        <p:tav tm="0">
                                          <p:val>
                                            <p:strVal val="0-#ppt_h/2"/>
                                          </p:val>
                                        </p:tav>
                                        <p:tav tm="100000">
                                          <p:val>
                                            <p:strVal val="#ppt_y"/>
                                          </p:val>
                                        </p:tav>
                                      </p:tavLst>
                                    </p:anim>
                                  </p:childTnLst>
                                </p:cTn>
                              </p:par>
                              <p:par>
                                <p:cTn id="83" presetID="2" presetClass="entr" presetSubtype="9" fill="hold" grpId="0" nodeType="withEffect">
                                  <p:stCondLst>
                                    <p:cond delay="0"/>
                                  </p:stCondLst>
                                  <p:childTnLst>
                                    <p:set>
                                      <p:cBhvr>
                                        <p:cTn id="84" dur="1" fill="hold">
                                          <p:stCondLst>
                                            <p:cond delay="0"/>
                                          </p:stCondLst>
                                        </p:cTn>
                                        <p:tgtEl>
                                          <p:spTgt spid="119857"/>
                                        </p:tgtEl>
                                        <p:attrNameLst>
                                          <p:attrName>style.visibility</p:attrName>
                                        </p:attrNameLst>
                                      </p:cBhvr>
                                      <p:to>
                                        <p:strVal val="visible"/>
                                      </p:to>
                                    </p:set>
                                    <p:anim calcmode="lin" valueType="num">
                                      <p:cBhvr additive="base">
                                        <p:cTn id="85" dur="2000" fill="hold"/>
                                        <p:tgtEl>
                                          <p:spTgt spid="119857"/>
                                        </p:tgtEl>
                                        <p:attrNameLst>
                                          <p:attrName>ppt_x</p:attrName>
                                        </p:attrNameLst>
                                      </p:cBhvr>
                                      <p:tavLst>
                                        <p:tav tm="0">
                                          <p:val>
                                            <p:strVal val="0-#ppt_w/2"/>
                                          </p:val>
                                        </p:tav>
                                        <p:tav tm="100000">
                                          <p:val>
                                            <p:strVal val="#ppt_x"/>
                                          </p:val>
                                        </p:tav>
                                      </p:tavLst>
                                    </p:anim>
                                    <p:anim calcmode="lin" valueType="num">
                                      <p:cBhvr additive="base">
                                        <p:cTn id="86" dur="2000" fill="hold"/>
                                        <p:tgtEl>
                                          <p:spTgt spid="119857"/>
                                        </p:tgtEl>
                                        <p:attrNameLst>
                                          <p:attrName>ppt_y</p:attrName>
                                        </p:attrNameLst>
                                      </p:cBhvr>
                                      <p:tavLst>
                                        <p:tav tm="0">
                                          <p:val>
                                            <p:strVal val="0-#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19862"/>
                                        </p:tgtEl>
                                        <p:attrNameLst>
                                          <p:attrName>style.visibility</p:attrName>
                                        </p:attrNameLst>
                                      </p:cBhvr>
                                      <p:to>
                                        <p:strVal val="visible"/>
                                      </p:to>
                                    </p:set>
                                    <p:anim calcmode="lin" valueType="num">
                                      <p:cBhvr additive="base">
                                        <p:cTn id="89" dur="1000" fill="hold"/>
                                        <p:tgtEl>
                                          <p:spTgt spid="119862"/>
                                        </p:tgtEl>
                                        <p:attrNameLst>
                                          <p:attrName>ppt_x</p:attrName>
                                        </p:attrNameLst>
                                      </p:cBhvr>
                                      <p:tavLst>
                                        <p:tav tm="0">
                                          <p:val>
                                            <p:strVal val="#ppt_x"/>
                                          </p:val>
                                        </p:tav>
                                        <p:tav tm="100000">
                                          <p:val>
                                            <p:strVal val="#ppt_x"/>
                                          </p:val>
                                        </p:tav>
                                      </p:tavLst>
                                    </p:anim>
                                    <p:anim calcmode="lin" valueType="num">
                                      <p:cBhvr additive="base">
                                        <p:cTn id="90" dur="1000" fill="hold"/>
                                        <p:tgtEl>
                                          <p:spTgt spid="119862"/>
                                        </p:tgtEl>
                                        <p:attrNameLst>
                                          <p:attrName>ppt_y</p:attrName>
                                        </p:attrNameLst>
                                      </p:cBhvr>
                                      <p:tavLst>
                                        <p:tav tm="0">
                                          <p:val>
                                            <p:strVal val="1+#ppt_h/2"/>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119860"/>
                                        </p:tgtEl>
                                        <p:attrNameLst>
                                          <p:attrName>style.visibility</p:attrName>
                                        </p:attrNameLst>
                                      </p:cBhvr>
                                      <p:to>
                                        <p:strVal val="visible"/>
                                      </p:to>
                                    </p:set>
                                    <p:anim calcmode="lin" valueType="num">
                                      <p:cBhvr additive="base">
                                        <p:cTn id="93" dur="3000" fill="hold"/>
                                        <p:tgtEl>
                                          <p:spTgt spid="119860"/>
                                        </p:tgtEl>
                                        <p:attrNameLst>
                                          <p:attrName>ppt_x</p:attrName>
                                        </p:attrNameLst>
                                      </p:cBhvr>
                                      <p:tavLst>
                                        <p:tav tm="0">
                                          <p:val>
                                            <p:strVal val="1+#ppt_w/2"/>
                                          </p:val>
                                        </p:tav>
                                        <p:tav tm="100000">
                                          <p:val>
                                            <p:strVal val="#ppt_x"/>
                                          </p:val>
                                        </p:tav>
                                      </p:tavLst>
                                    </p:anim>
                                    <p:anim calcmode="lin" valueType="num">
                                      <p:cBhvr additive="base">
                                        <p:cTn id="94" dur="3000" fill="hold"/>
                                        <p:tgtEl>
                                          <p:spTgt spid="119860"/>
                                        </p:tgtEl>
                                        <p:attrNameLst>
                                          <p:attrName>ppt_y</p:attrName>
                                        </p:attrNameLst>
                                      </p:cBhvr>
                                      <p:tavLst>
                                        <p:tav tm="0">
                                          <p:val>
                                            <p:strVal val="#ppt_y"/>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19853"/>
                                        </p:tgtEl>
                                        <p:attrNameLst>
                                          <p:attrName>style.visibility</p:attrName>
                                        </p:attrNameLst>
                                      </p:cBhvr>
                                      <p:to>
                                        <p:strVal val="visible"/>
                                      </p:to>
                                    </p:set>
                                    <p:anim calcmode="lin" valueType="num">
                                      <p:cBhvr additive="base">
                                        <p:cTn id="97" dur="2000" fill="hold"/>
                                        <p:tgtEl>
                                          <p:spTgt spid="119853"/>
                                        </p:tgtEl>
                                        <p:attrNameLst>
                                          <p:attrName>ppt_x</p:attrName>
                                        </p:attrNameLst>
                                      </p:cBhvr>
                                      <p:tavLst>
                                        <p:tav tm="0">
                                          <p:val>
                                            <p:strVal val="#ppt_x"/>
                                          </p:val>
                                        </p:tav>
                                        <p:tav tm="100000">
                                          <p:val>
                                            <p:strVal val="#ppt_x"/>
                                          </p:val>
                                        </p:tav>
                                      </p:tavLst>
                                    </p:anim>
                                    <p:anim calcmode="lin" valueType="num">
                                      <p:cBhvr additive="base">
                                        <p:cTn id="98" dur="2000" fill="hold"/>
                                        <p:tgtEl>
                                          <p:spTgt spid="119853"/>
                                        </p:tgtEl>
                                        <p:attrNameLst>
                                          <p:attrName>ppt_y</p:attrName>
                                        </p:attrNameLst>
                                      </p:cBhvr>
                                      <p:tavLst>
                                        <p:tav tm="0">
                                          <p:val>
                                            <p:strVal val="1+#ppt_h/2"/>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119863"/>
                                        </p:tgtEl>
                                        <p:attrNameLst>
                                          <p:attrName>style.visibility</p:attrName>
                                        </p:attrNameLst>
                                      </p:cBhvr>
                                      <p:to>
                                        <p:strVal val="visible"/>
                                      </p:to>
                                    </p:set>
                                    <p:anim calcmode="lin" valueType="num">
                                      <p:cBhvr additive="base">
                                        <p:cTn id="101" dur="2000" fill="hold"/>
                                        <p:tgtEl>
                                          <p:spTgt spid="119863"/>
                                        </p:tgtEl>
                                        <p:attrNameLst>
                                          <p:attrName>ppt_x</p:attrName>
                                        </p:attrNameLst>
                                      </p:cBhvr>
                                      <p:tavLst>
                                        <p:tav tm="0">
                                          <p:val>
                                            <p:strVal val="0-#ppt_w/2"/>
                                          </p:val>
                                        </p:tav>
                                        <p:tav tm="100000">
                                          <p:val>
                                            <p:strVal val="#ppt_x"/>
                                          </p:val>
                                        </p:tav>
                                      </p:tavLst>
                                    </p:anim>
                                    <p:anim calcmode="lin" valueType="num">
                                      <p:cBhvr additive="base">
                                        <p:cTn id="102" dur="2000" fill="hold"/>
                                        <p:tgtEl>
                                          <p:spTgt spid="119863"/>
                                        </p:tgtEl>
                                        <p:attrNameLst>
                                          <p:attrName>ppt_y</p:attrName>
                                        </p:attrNameLst>
                                      </p:cBhvr>
                                      <p:tavLst>
                                        <p:tav tm="0">
                                          <p:val>
                                            <p:strVal val="#ppt_y"/>
                                          </p:val>
                                        </p:tav>
                                        <p:tav tm="100000">
                                          <p:val>
                                            <p:strVal val="#ppt_y"/>
                                          </p:val>
                                        </p:tav>
                                      </p:tavLst>
                                    </p:anim>
                                  </p:childTnLst>
                                </p:cTn>
                              </p:par>
                              <p:par>
                                <p:cTn id="103" presetID="2" presetClass="entr" presetSubtype="3" fill="hold" nodeType="withEffect">
                                  <p:stCondLst>
                                    <p:cond delay="0"/>
                                  </p:stCondLst>
                                  <p:childTnLst>
                                    <p:set>
                                      <p:cBhvr>
                                        <p:cTn id="104" dur="1" fill="hold">
                                          <p:stCondLst>
                                            <p:cond delay="0"/>
                                          </p:stCondLst>
                                        </p:cTn>
                                        <p:tgtEl>
                                          <p:spTgt spid="119837"/>
                                        </p:tgtEl>
                                        <p:attrNameLst>
                                          <p:attrName>style.visibility</p:attrName>
                                        </p:attrNameLst>
                                      </p:cBhvr>
                                      <p:to>
                                        <p:strVal val="visible"/>
                                      </p:to>
                                    </p:set>
                                    <p:anim calcmode="lin" valueType="num">
                                      <p:cBhvr additive="base">
                                        <p:cTn id="105" dur="2000" fill="hold"/>
                                        <p:tgtEl>
                                          <p:spTgt spid="119837"/>
                                        </p:tgtEl>
                                        <p:attrNameLst>
                                          <p:attrName>ppt_x</p:attrName>
                                        </p:attrNameLst>
                                      </p:cBhvr>
                                      <p:tavLst>
                                        <p:tav tm="0">
                                          <p:val>
                                            <p:strVal val="1+#ppt_w/2"/>
                                          </p:val>
                                        </p:tav>
                                        <p:tav tm="100000">
                                          <p:val>
                                            <p:strVal val="#ppt_x"/>
                                          </p:val>
                                        </p:tav>
                                      </p:tavLst>
                                    </p:anim>
                                    <p:anim calcmode="lin" valueType="num">
                                      <p:cBhvr additive="base">
                                        <p:cTn id="106" dur="2000" fill="hold"/>
                                        <p:tgtEl>
                                          <p:spTgt spid="119837"/>
                                        </p:tgtEl>
                                        <p:attrNameLst>
                                          <p:attrName>ppt_y</p:attrName>
                                        </p:attrNameLst>
                                      </p:cBhvr>
                                      <p:tavLst>
                                        <p:tav tm="0">
                                          <p:val>
                                            <p:strVal val="0-#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nodeType="clickEffect">
                                  <p:stCondLst>
                                    <p:cond delay="0"/>
                                  </p:stCondLst>
                                  <p:childTnLst>
                                    <p:set>
                                      <p:cBhvr>
                                        <p:cTn id="110" dur="1" fill="hold">
                                          <p:stCondLst>
                                            <p:cond delay="0"/>
                                          </p:stCondLst>
                                        </p:cTn>
                                        <p:tgtEl>
                                          <p:spTgt spid="119867"/>
                                        </p:tgtEl>
                                        <p:attrNameLst>
                                          <p:attrName>style.visibility</p:attrName>
                                        </p:attrNameLst>
                                      </p:cBhvr>
                                      <p:to>
                                        <p:strVal val="visible"/>
                                      </p:to>
                                    </p:set>
                                    <p:anim calcmode="lin" valueType="num">
                                      <p:cBhvr>
                                        <p:cTn id="111" dur="1000" fill="hold"/>
                                        <p:tgtEl>
                                          <p:spTgt spid="119867"/>
                                        </p:tgtEl>
                                        <p:attrNameLst>
                                          <p:attrName>ppt_w</p:attrName>
                                        </p:attrNameLst>
                                      </p:cBhvr>
                                      <p:tavLst>
                                        <p:tav tm="0">
                                          <p:val>
                                            <p:strVal val="#ppt_w*0.70"/>
                                          </p:val>
                                        </p:tav>
                                        <p:tav tm="100000">
                                          <p:val>
                                            <p:strVal val="#ppt_w"/>
                                          </p:val>
                                        </p:tav>
                                      </p:tavLst>
                                    </p:anim>
                                    <p:anim calcmode="lin" valueType="num">
                                      <p:cBhvr>
                                        <p:cTn id="112" dur="1000" fill="hold"/>
                                        <p:tgtEl>
                                          <p:spTgt spid="119867"/>
                                        </p:tgtEl>
                                        <p:attrNameLst>
                                          <p:attrName>ppt_h</p:attrName>
                                        </p:attrNameLst>
                                      </p:cBhvr>
                                      <p:tavLst>
                                        <p:tav tm="0">
                                          <p:val>
                                            <p:strVal val="#ppt_h"/>
                                          </p:val>
                                        </p:tav>
                                        <p:tav tm="100000">
                                          <p:val>
                                            <p:strVal val="#ppt_h"/>
                                          </p:val>
                                        </p:tav>
                                      </p:tavLst>
                                    </p:anim>
                                    <p:animEffect transition="in" filter="fade">
                                      <p:cBhvr>
                                        <p:cTn id="113" dur="1000"/>
                                        <p:tgtEl>
                                          <p:spTgt spid="119867"/>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55" presetClass="entr" presetSubtype="0" fill="hold" nodeType="clickEffect">
                                  <p:stCondLst>
                                    <p:cond delay="0"/>
                                  </p:stCondLst>
                                  <p:childTnLst>
                                    <p:set>
                                      <p:cBhvr>
                                        <p:cTn id="117" dur="1" fill="hold">
                                          <p:stCondLst>
                                            <p:cond delay="0"/>
                                          </p:stCondLst>
                                        </p:cTn>
                                        <p:tgtEl>
                                          <p:spTgt spid="119868"/>
                                        </p:tgtEl>
                                        <p:attrNameLst>
                                          <p:attrName>style.visibility</p:attrName>
                                        </p:attrNameLst>
                                      </p:cBhvr>
                                      <p:to>
                                        <p:strVal val="visible"/>
                                      </p:to>
                                    </p:set>
                                    <p:anim calcmode="lin" valueType="num">
                                      <p:cBhvr>
                                        <p:cTn id="118" dur="1000" fill="hold"/>
                                        <p:tgtEl>
                                          <p:spTgt spid="119868"/>
                                        </p:tgtEl>
                                        <p:attrNameLst>
                                          <p:attrName>ppt_w</p:attrName>
                                        </p:attrNameLst>
                                      </p:cBhvr>
                                      <p:tavLst>
                                        <p:tav tm="0">
                                          <p:val>
                                            <p:strVal val="#ppt_w*0.70"/>
                                          </p:val>
                                        </p:tav>
                                        <p:tav tm="100000">
                                          <p:val>
                                            <p:strVal val="#ppt_w"/>
                                          </p:val>
                                        </p:tav>
                                      </p:tavLst>
                                    </p:anim>
                                    <p:anim calcmode="lin" valueType="num">
                                      <p:cBhvr>
                                        <p:cTn id="119" dur="1000" fill="hold"/>
                                        <p:tgtEl>
                                          <p:spTgt spid="119868"/>
                                        </p:tgtEl>
                                        <p:attrNameLst>
                                          <p:attrName>ppt_h</p:attrName>
                                        </p:attrNameLst>
                                      </p:cBhvr>
                                      <p:tavLst>
                                        <p:tav tm="0">
                                          <p:val>
                                            <p:strVal val="#ppt_h"/>
                                          </p:val>
                                        </p:tav>
                                        <p:tav tm="100000">
                                          <p:val>
                                            <p:strVal val="#ppt_h"/>
                                          </p:val>
                                        </p:tav>
                                      </p:tavLst>
                                    </p:anim>
                                    <p:animEffect transition="in" filter="fade">
                                      <p:cBhvr>
                                        <p:cTn id="120" dur="1000"/>
                                        <p:tgtEl>
                                          <p:spTgt spid="119868"/>
                                        </p:tgtEl>
                                      </p:cBhvr>
                                    </p:animEffect>
                                  </p:childTnLst>
                                </p:cTn>
                              </p:par>
                            </p:childTnLst>
                          </p:cTn>
                        </p:par>
                        <p:par>
                          <p:cTn id="121" fill="hold" nodeType="afterGroup">
                            <p:stCondLst>
                              <p:cond delay="1000"/>
                            </p:stCondLst>
                            <p:childTnLst>
                              <p:par>
                                <p:cTn id="122" presetID="10" presetClass="exit" presetSubtype="0" fill="hold" nodeType="afterEffect">
                                  <p:stCondLst>
                                    <p:cond delay="0"/>
                                  </p:stCondLst>
                                  <p:childTnLst>
                                    <p:animEffect transition="out" filter="fade">
                                      <p:cBhvr>
                                        <p:cTn id="123" dur="2000"/>
                                        <p:tgtEl>
                                          <p:spTgt spid="119868"/>
                                        </p:tgtEl>
                                      </p:cBhvr>
                                    </p:animEffect>
                                    <p:set>
                                      <p:cBhvr>
                                        <p:cTn id="124" dur="1" fill="hold">
                                          <p:stCondLst>
                                            <p:cond delay="1999"/>
                                          </p:stCondLst>
                                        </p:cTn>
                                        <p:tgtEl>
                                          <p:spTgt spid="119868"/>
                                        </p:tgtEl>
                                        <p:attrNameLst>
                                          <p:attrName>style.visibility</p:attrName>
                                        </p:attrNameLst>
                                      </p:cBhvr>
                                      <p:to>
                                        <p:strVal val="hidden"/>
                                      </p:to>
                                    </p:set>
                                  </p:childTnLst>
                                </p:cTn>
                              </p:par>
                            </p:childTnLst>
                          </p:cTn>
                        </p:par>
                        <p:par>
                          <p:cTn id="125" fill="hold" nodeType="afterGroup">
                            <p:stCondLst>
                              <p:cond delay="3000"/>
                            </p:stCondLst>
                            <p:childTnLst>
                              <p:par>
                                <p:cTn id="126" presetID="1" presetClass="entr" presetSubtype="0" fill="hold" nodeType="afterEffect">
                                  <p:stCondLst>
                                    <p:cond delay="0"/>
                                  </p:stCondLst>
                                  <p:childTnLst>
                                    <p:set>
                                      <p:cBhvr>
                                        <p:cTn id="127" dur="1" fill="hold">
                                          <p:stCondLst>
                                            <p:cond delay="0"/>
                                          </p:stCondLst>
                                        </p:cTn>
                                        <p:tgtEl>
                                          <p:spTgt spid="119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4" grpId="0" animBg="1"/>
      <p:bldP spid="119825" grpId="0" animBg="1"/>
      <p:bldP spid="119853" grpId="0" animBg="1"/>
      <p:bldP spid="119857" grpId="0" animBg="1"/>
      <p:bldP spid="119858" grpId="0" animBg="1"/>
      <p:bldP spid="119859" grpId="0" animBg="1"/>
      <p:bldP spid="119860" grpId="0" animBg="1"/>
      <p:bldP spid="119861" grpId="0" animBg="1"/>
      <p:bldP spid="119862" grpId="0" animBg="1"/>
      <p:bldP spid="11986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Das Interstellare Medium</a:t>
            </a:r>
          </a:p>
        </p:txBody>
      </p:sp>
      <p:pic>
        <p:nvPicPr>
          <p:cNvPr id="3077" name="Picture 5" descr="ISM"/>
          <p:cNvPicPr>
            <a:picLocks noChangeAspect="1" noChangeArrowheads="1"/>
          </p:cNvPicPr>
          <p:nvPr/>
        </p:nvPicPr>
        <p:blipFill>
          <a:blip r:embed="rId3"/>
          <a:srcRect/>
          <a:stretch>
            <a:fillRect/>
          </a:stretch>
        </p:blipFill>
        <p:spPr bwMode="auto">
          <a:xfrm>
            <a:off x="1524000" y="1236664"/>
            <a:ext cx="9144000" cy="5621337"/>
          </a:xfrm>
          <a:prstGeom prst="rect">
            <a:avLst/>
          </a:prstGeom>
          <a:noFill/>
        </p:spPr>
      </p:pic>
      <p:pic>
        <p:nvPicPr>
          <p:cNvPr id="3079" name="Picture 7" descr="ISMklein"/>
          <p:cNvPicPr>
            <a:picLocks noChangeArrowheads="1"/>
          </p:cNvPicPr>
          <p:nvPr/>
        </p:nvPicPr>
        <p:blipFill>
          <a:blip r:embed="rId4"/>
          <a:srcRect/>
          <a:stretch>
            <a:fillRect/>
          </a:stretch>
        </p:blipFill>
        <p:spPr bwMode="auto">
          <a:xfrm>
            <a:off x="4727576" y="3213101"/>
            <a:ext cx="2544763" cy="1889125"/>
          </a:xfrm>
          <a:prstGeom prst="rect">
            <a:avLst/>
          </a:prstGeom>
          <a:noFill/>
        </p:spPr>
      </p:pic>
      <p:sp>
        <p:nvSpPr>
          <p:cNvPr id="3080" name="Text Box 8"/>
          <p:cNvSpPr txBox="1">
            <a:spLocks noChangeArrowheads="1"/>
          </p:cNvSpPr>
          <p:nvPr/>
        </p:nvSpPr>
        <p:spPr bwMode="auto">
          <a:xfrm>
            <a:off x="2782889" y="5805488"/>
            <a:ext cx="995785" cy="369332"/>
          </a:xfrm>
          <a:prstGeom prst="rect">
            <a:avLst/>
          </a:prstGeom>
          <a:solidFill>
            <a:srgbClr val="000000">
              <a:alpha val="60001"/>
            </a:srgbClr>
          </a:solidFill>
          <a:ln w="9525">
            <a:noFill/>
            <a:miter lim="800000"/>
            <a:headEnd/>
            <a:tailEnd/>
          </a:ln>
          <a:effectLst/>
        </p:spPr>
        <p:txBody>
          <a:bodyPr wrap="none">
            <a:spAutoFit/>
          </a:bodyPr>
          <a:lstStyle/>
          <a:p>
            <a:r>
              <a:rPr lang="de-DE" dirty="0">
                <a:solidFill>
                  <a:schemeClr val="bg1"/>
                </a:solidFill>
              </a:rPr>
              <a:t>Plejaden</a:t>
            </a:r>
          </a:p>
        </p:txBody>
      </p:sp>
      <p:sp>
        <p:nvSpPr>
          <p:cNvPr id="3081" name="Text Box 9"/>
          <p:cNvSpPr txBox="1">
            <a:spLocks noChangeArrowheads="1"/>
          </p:cNvSpPr>
          <p:nvPr/>
        </p:nvSpPr>
        <p:spPr bwMode="auto">
          <a:xfrm>
            <a:off x="7916863" y="1397000"/>
            <a:ext cx="1695592" cy="369332"/>
          </a:xfrm>
          <a:prstGeom prst="rect">
            <a:avLst/>
          </a:prstGeom>
          <a:solidFill>
            <a:srgbClr val="000000">
              <a:alpha val="60001"/>
            </a:srgbClr>
          </a:solidFill>
          <a:ln w="9525">
            <a:noFill/>
            <a:miter lim="800000"/>
            <a:headEnd/>
            <a:tailEnd/>
          </a:ln>
          <a:effectLst/>
        </p:spPr>
        <p:txBody>
          <a:bodyPr wrap="none">
            <a:spAutoFit/>
          </a:bodyPr>
          <a:lstStyle/>
          <a:p>
            <a:r>
              <a:rPr lang="de-DE" dirty="0" err="1">
                <a:solidFill>
                  <a:schemeClr val="bg1"/>
                </a:solidFill>
              </a:rPr>
              <a:t>Kalifornia</a:t>
            </a:r>
            <a:r>
              <a:rPr lang="de-DE" dirty="0">
                <a:solidFill>
                  <a:schemeClr val="bg1"/>
                </a:solidFill>
              </a:rPr>
              <a:t>-Nebel</a:t>
            </a:r>
          </a:p>
        </p:txBody>
      </p:sp>
      <p:sp>
        <p:nvSpPr>
          <p:cNvPr id="3083" name="Oval 11"/>
          <p:cNvSpPr>
            <a:spLocks noChangeArrowheads="1"/>
          </p:cNvSpPr>
          <p:nvPr/>
        </p:nvSpPr>
        <p:spPr bwMode="auto">
          <a:xfrm rot="13593231">
            <a:off x="1766888" y="3771901"/>
            <a:ext cx="9059863" cy="1439862"/>
          </a:xfrm>
          <a:prstGeom prst="ellipse">
            <a:avLst/>
          </a:prstGeom>
          <a:noFill/>
          <a:ln w="38100">
            <a:solidFill>
              <a:srgbClr val="FFFF00"/>
            </a:solidFill>
            <a:round/>
            <a:headEnd/>
            <a:tailEnd/>
          </a:ln>
          <a:effectLst/>
        </p:spPr>
        <p:txBody>
          <a:bodyPr wrap="none" anchor="ctr"/>
          <a:lstStyle/>
          <a:p>
            <a:endParaRPr lang="en-US"/>
          </a:p>
        </p:txBody>
      </p:sp>
      <p:sp>
        <p:nvSpPr>
          <p:cNvPr id="3082" name="Text Box 10"/>
          <p:cNvSpPr txBox="1">
            <a:spLocks noChangeArrowheads="1"/>
          </p:cNvSpPr>
          <p:nvPr/>
        </p:nvSpPr>
        <p:spPr bwMode="auto">
          <a:xfrm>
            <a:off x="1524001" y="2924175"/>
            <a:ext cx="2042097" cy="646331"/>
          </a:xfrm>
          <a:prstGeom prst="rect">
            <a:avLst/>
          </a:prstGeom>
          <a:solidFill>
            <a:srgbClr val="000000">
              <a:alpha val="60001"/>
            </a:srgbClr>
          </a:solidFill>
          <a:ln w="9525">
            <a:noFill/>
            <a:miter lim="800000"/>
            <a:headEnd/>
            <a:tailEnd/>
          </a:ln>
          <a:effectLst/>
        </p:spPr>
        <p:txBody>
          <a:bodyPr wrap="none">
            <a:spAutoFit/>
          </a:bodyPr>
          <a:lstStyle/>
          <a:p>
            <a:r>
              <a:rPr lang="de-DE" dirty="0">
                <a:solidFill>
                  <a:schemeClr val="bg1"/>
                </a:solidFill>
              </a:rPr>
              <a:t>scheinbar geringere</a:t>
            </a:r>
          </a:p>
          <a:p>
            <a:r>
              <a:rPr lang="de-DE" dirty="0">
                <a:solidFill>
                  <a:schemeClr val="bg1"/>
                </a:solidFill>
              </a:rPr>
              <a:t>Sterndichte</a:t>
            </a:r>
          </a:p>
        </p:txBody>
      </p:sp>
    </p:spTree>
    <p:extLst>
      <p:ext uri="{BB962C8B-B14F-4D97-AF65-F5344CB8AC3E}">
        <p14:creationId xmlns:p14="http://schemas.microsoft.com/office/powerpoint/2010/main" val="369614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8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P spid="3081" grpId="0" animBg="1"/>
      <p:bldP spid="3083" grpId="0" animBg="1"/>
      <p:bldP spid="3083" grpId="1" animBg="1"/>
      <p:bldP spid="308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Das Interstellare Medium</a:t>
            </a:r>
          </a:p>
        </p:txBody>
      </p:sp>
      <p:pic>
        <p:nvPicPr>
          <p:cNvPr id="3077" name="Picture 5" descr="ISM"/>
          <p:cNvPicPr>
            <a:picLocks noChangeAspect="1" noChangeArrowheads="1"/>
          </p:cNvPicPr>
          <p:nvPr/>
        </p:nvPicPr>
        <p:blipFill>
          <a:blip r:embed="rId3"/>
          <a:srcRect/>
          <a:stretch>
            <a:fillRect/>
          </a:stretch>
        </p:blipFill>
        <p:spPr bwMode="auto">
          <a:xfrm>
            <a:off x="1524000" y="1236664"/>
            <a:ext cx="9144000" cy="5621337"/>
          </a:xfrm>
          <a:prstGeom prst="rect">
            <a:avLst/>
          </a:prstGeom>
          <a:noFill/>
        </p:spPr>
      </p:pic>
      <p:pic>
        <p:nvPicPr>
          <p:cNvPr id="3079" name="Picture 7" descr="ISMklein"/>
          <p:cNvPicPr>
            <a:picLocks noChangeArrowheads="1"/>
          </p:cNvPicPr>
          <p:nvPr/>
        </p:nvPicPr>
        <p:blipFill>
          <a:blip r:embed="rId4"/>
          <a:srcRect/>
          <a:stretch>
            <a:fillRect/>
          </a:stretch>
        </p:blipFill>
        <p:spPr bwMode="auto">
          <a:xfrm>
            <a:off x="4727576" y="3213101"/>
            <a:ext cx="2544763" cy="1889125"/>
          </a:xfrm>
          <a:prstGeom prst="rect">
            <a:avLst/>
          </a:prstGeom>
          <a:noFill/>
        </p:spPr>
      </p:pic>
      <p:sp>
        <p:nvSpPr>
          <p:cNvPr id="3080" name="Text Box 8"/>
          <p:cNvSpPr txBox="1">
            <a:spLocks noChangeArrowheads="1"/>
          </p:cNvSpPr>
          <p:nvPr/>
        </p:nvSpPr>
        <p:spPr bwMode="auto">
          <a:xfrm>
            <a:off x="2782889" y="5805488"/>
            <a:ext cx="2274149" cy="923330"/>
          </a:xfrm>
          <a:prstGeom prst="rect">
            <a:avLst/>
          </a:prstGeom>
          <a:solidFill>
            <a:srgbClr val="000000">
              <a:alpha val="60001"/>
            </a:srgbClr>
          </a:solidFill>
          <a:ln w="9525">
            <a:noFill/>
            <a:miter lim="800000"/>
            <a:headEnd/>
            <a:tailEnd/>
          </a:ln>
          <a:effectLst/>
        </p:spPr>
        <p:txBody>
          <a:bodyPr wrap="none">
            <a:spAutoFit/>
          </a:bodyPr>
          <a:lstStyle/>
          <a:p>
            <a:r>
              <a:rPr lang="de-DE">
                <a:solidFill>
                  <a:schemeClr val="bg1"/>
                </a:solidFill>
              </a:rPr>
              <a:t>Plejaden</a:t>
            </a:r>
          </a:p>
          <a:p>
            <a:r>
              <a:rPr lang="de-DE">
                <a:solidFill>
                  <a:schemeClr val="bg1"/>
                </a:solidFill>
              </a:rPr>
              <a:t>blau: Reflektionsnebel</a:t>
            </a:r>
          </a:p>
          <a:p>
            <a:r>
              <a:rPr lang="de-DE">
                <a:solidFill>
                  <a:schemeClr val="bg1"/>
                </a:solidFill>
              </a:rPr>
              <a:t>(Staub)</a:t>
            </a:r>
          </a:p>
        </p:txBody>
      </p:sp>
      <p:sp>
        <p:nvSpPr>
          <p:cNvPr id="3081" name="Text Box 9"/>
          <p:cNvSpPr txBox="1">
            <a:spLocks noChangeArrowheads="1"/>
          </p:cNvSpPr>
          <p:nvPr/>
        </p:nvSpPr>
        <p:spPr bwMode="auto">
          <a:xfrm>
            <a:off x="7916863" y="1397000"/>
            <a:ext cx="2017988" cy="923330"/>
          </a:xfrm>
          <a:prstGeom prst="rect">
            <a:avLst/>
          </a:prstGeom>
          <a:solidFill>
            <a:srgbClr val="000000">
              <a:alpha val="60001"/>
            </a:srgbClr>
          </a:solidFill>
          <a:ln w="9525">
            <a:noFill/>
            <a:miter lim="800000"/>
            <a:headEnd/>
            <a:tailEnd/>
          </a:ln>
          <a:effectLst/>
        </p:spPr>
        <p:txBody>
          <a:bodyPr wrap="none">
            <a:spAutoFit/>
          </a:bodyPr>
          <a:lstStyle/>
          <a:p>
            <a:r>
              <a:rPr lang="de-DE" dirty="0" err="1">
                <a:solidFill>
                  <a:schemeClr val="bg1"/>
                </a:solidFill>
              </a:rPr>
              <a:t>Kalifornia</a:t>
            </a:r>
            <a:r>
              <a:rPr lang="de-DE" dirty="0">
                <a:solidFill>
                  <a:schemeClr val="bg1"/>
                </a:solidFill>
              </a:rPr>
              <a:t>-Nebel</a:t>
            </a:r>
          </a:p>
          <a:p>
            <a:r>
              <a:rPr lang="de-DE" dirty="0">
                <a:solidFill>
                  <a:schemeClr val="bg1"/>
                </a:solidFill>
              </a:rPr>
              <a:t>rot: Emissionsnebel</a:t>
            </a:r>
          </a:p>
          <a:p>
            <a:r>
              <a:rPr lang="de-DE" dirty="0">
                <a:solidFill>
                  <a:schemeClr val="bg1"/>
                </a:solidFill>
              </a:rPr>
              <a:t>(Wasserstoffgas)</a:t>
            </a:r>
          </a:p>
        </p:txBody>
      </p:sp>
      <p:sp>
        <p:nvSpPr>
          <p:cNvPr id="3083" name="Oval 11"/>
          <p:cNvSpPr>
            <a:spLocks noChangeArrowheads="1"/>
          </p:cNvSpPr>
          <p:nvPr/>
        </p:nvSpPr>
        <p:spPr bwMode="auto">
          <a:xfrm rot="13593231">
            <a:off x="1766888" y="3771901"/>
            <a:ext cx="9059863" cy="1439862"/>
          </a:xfrm>
          <a:prstGeom prst="ellipse">
            <a:avLst/>
          </a:prstGeom>
          <a:noFill/>
          <a:ln w="38100">
            <a:solidFill>
              <a:srgbClr val="FFFF00"/>
            </a:solidFill>
            <a:round/>
            <a:headEnd/>
            <a:tailEnd/>
          </a:ln>
          <a:effectLst/>
        </p:spPr>
        <p:txBody>
          <a:bodyPr wrap="none" anchor="ctr"/>
          <a:lstStyle/>
          <a:p>
            <a:endParaRPr lang="en-US"/>
          </a:p>
        </p:txBody>
      </p:sp>
      <p:sp>
        <p:nvSpPr>
          <p:cNvPr id="3082" name="Text Box 10"/>
          <p:cNvSpPr txBox="1">
            <a:spLocks noChangeArrowheads="1"/>
          </p:cNvSpPr>
          <p:nvPr/>
        </p:nvSpPr>
        <p:spPr bwMode="auto">
          <a:xfrm>
            <a:off x="1524001" y="2924175"/>
            <a:ext cx="2042097" cy="923330"/>
          </a:xfrm>
          <a:prstGeom prst="rect">
            <a:avLst/>
          </a:prstGeom>
          <a:solidFill>
            <a:srgbClr val="000000">
              <a:alpha val="60001"/>
            </a:srgbClr>
          </a:solidFill>
          <a:ln w="9525">
            <a:noFill/>
            <a:miter lim="800000"/>
            <a:headEnd/>
            <a:tailEnd/>
          </a:ln>
          <a:effectLst/>
        </p:spPr>
        <p:txBody>
          <a:bodyPr wrap="none">
            <a:spAutoFit/>
          </a:bodyPr>
          <a:lstStyle/>
          <a:p>
            <a:r>
              <a:rPr lang="de-DE" dirty="0">
                <a:solidFill>
                  <a:schemeClr val="bg1"/>
                </a:solidFill>
              </a:rPr>
              <a:t>scheinbar geringere</a:t>
            </a:r>
          </a:p>
          <a:p>
            <a:r>
              <a:rPr lang="de-DE" dirty="0">
                <a:solidFill>
                  <a:schemeClr val="bg1"/>
                </a:solidFill>
              </a:rPr>
              <a:t>Sterndichte</a:t>
            </a:r>
          </a:p>
          <a:p>
            <a:r>
              <a:rPr lang="de-DE" dirty="0">
                <a:solidFill>
                  <a:schemeClr val="bg1"/>
                </a:solidFill>
              </a:rPr>
              <a:t>(Staubabsorption)</a:t>
            </a:r>
          </a:p>
        </p:txBody>
      </p:sp>
    </p:spTree>
    <p:extLst>
      <p:ext uri="{BB962C8B-B14F-4D97-AF65-F5344CB8AC3E}">
        <p14:creationId xmlns:p14="http://schemas.microsoft.com/office/powerpoint/2010/main" val="11429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8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P spid="3081" grpId="0" animBg="1"/>
      <p:bldP spid="3083" grpId="0" animBg="1"/>
      <p:bldP spid="3083" grpId="1" animBg="1"/>
      <p:bldP spid="30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A7BBEE-EBBD-4C0C-B31A-BD512803C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880" y="0"/>
            <a:ext cx="5405120" cy="4069283"/>
          </a:xfrm>
          <a:prstGeom prst="rect">
            <a:avLst/>
          </a:prstGeom>
        </p:spPr>
      </p:pic>
      <p:pic>
        <p:nvPicPr>
          <p:cNvPr id="5" name="Grafik 4">
            <a:extLst>
              <a:ext uri="{FF2B5EF4-FFF2-40B4-BE49-F238E27FC236}">
                <a16:creationId xmlns:a16="http://schemas.microsoft.com/office/drawing/2014/main" id="{6704247A-0A27-4F00-A7ED-B0B649411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11" name="Grafik 10">
            <a:extLst>
              <a:ext uri="{FF2B5EF4-FFF2-40B4-BE49-F238E27FC236}">
                <a16:creationId xmlns:a16="http://schemas.microsoft.com/office/drawing/2014/main" id="{4275EAF1-2B09-4EB6-874E-9C24959475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069282"/>
            <a:ext cx="5336535" cy="3205277"/>
          </a:xfrm>
          <a:prstGeom prst="rect">
            <a:avLst/>
          </a:prstGeom>
        </p:spPr>
      </p:pic>
    </p:spTree>
    <p:extLst>
      <p:ext uri="{BB962C8B-B14F-4D97-AF65-F5344CB8AC3E}">
        <p14:creationId xmlns:p14="http://schemas.microsoft.com/office/powerpoint/2010/main" val="327653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400C17-AFF6-4CEA-9AD5-50F5500B07C7}"/>
              </a:ext>
            </a:extLst>
          </p:cNvPr>
          <p:cNvSpPr>
            <a:spLocks noGrp="1"/>
          </p:cNvSpPr>
          <p:nvPr>
            <p:ph type="title"/>
          </p:nvPr>
        </p:nvSpPr>
        <p:spPr/>
        <p:txBody>
          <a:bodyPr/>
          <a:lstStyle/>
          <a:p>
            <a:r>
              <a:rPr lang="de-DE" dirty="0"/>
              <a:t>Sonne, Mond und Sterne, UND ???</a:t>
            </a:r>
          </a:p>
        </p:txBody>
      </p:sp>
      <p:sp>
        <p:nvSpPr>
          <p:cNvPr id="3" name="Inhaltsplatzhalter 2">
            <a:extLst>
              <a:ext uri="{FF2B5EF4-FFF2-40B4-BE49-F238E27FC236}">
                <a16:creationId xmlns:a16="http://schemas.microsoft.com/office/drawing/2014/main" id="{4B278A27-EE9C-40E5-BC25-6946688946C6}"/>
              </a:ext>
            </a:extLst>
          </p:cNvPr>
          <p:cNvSpPr>
            <a:spLocks noGrp="1"/>
          </p:cNvSpPr>
          <p:nvPr>
            <p:ph idx="1"/>
          </p:nvPr>
        </p:nvSpPr>
        <p:spPr/>
        <p:txBody>
          <a:bodyPr/>
          <a:lstStyle/>
          <a:p>
            <a:r>
              <a:rPr lang="de-DE" dirty="0"/>
              <a:t>Schon früh war bekannt dass außer Sterne, Planeten und Kometen noch andere Himmelsobjekte existierten.</a:t>
            </a:r>
          </a:p>
          <a:p>
            <a:r>
              <a:rPr lang="de-DE" dirty="0"/>
              <a:t>Messier stieß bei seiner Suche nach Kometen auf Objekte am Himmel, die seine Suche störten weil er sie mit Kometen verwechselt hatte.</a:t>
            </a:r>
          </a:p>
          <a:p>
            <a:r>
              <a:rPr lang="de-DE" dirty="0"/>
              <a:t>Der Messier Katalog von 1774 listet 110 nebelartige Himmelsobjekte am Nordhimmel.</a:t>
            </a:r>
          </a:p>
          <a:p>
            <a:r>
              <a:rPr lang="de-DE" dirty="0"/>
              <a:t>Nur 12 davon sind keine Sterne! </a:t>
            </a:r>
          </a:p>
          <a:p>
            <a:endParaRPr lang="de-DE" dirty="0"/>
          </a:p>
        </p:txBody>
      </p:sp>
    </p:spTree>
    <p:extLst>
      <p:ext uri="{BB962C8B-B14F-4D97-AF65-F5344CB8AC3E}">
        <p14:creationId xmlns:p14="http://schemas.microsoft.com/office/powerpoint/2010/main" val="7345156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2495</Words>
  <Application>Microsoft Office PowerPoint</Application>
  <PresentationFormat>Breitbild</PresentationFormat>
  <Paragraphs>417</Paragraphs>
  <Slides>73</Slides>
  <Notes>19</Notes>
  <HiddenSlides>7</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2</vt:i4>
      </vt:variant>
      <vt:variant>
        <vt:lpstr>Folientitel</vt:lpstr>
      </vt:variant>
      <vt:variant>
        <vt:i4>73</vt:i4>
      </vt:variant>
    </vt:vector>
  </HeadingPairs>
  <TitlesOfParts>
    <vt:vector size="85" baseType="lpstr">
      <vt:lpstr>MS PGothic</vt:lpstr>
      <vt:lpstr>游ゴシック</vt:lpstr>
      <vt:lpstr>Arial</vt:lpstr>
      <vt:lpstr>Calibri</vt:lpstr>
      <vt:lpstr>Symbol</vt:lpstr>
      <vt:lpstr>Tahoma</vt:lpstr>
      <vt:lpstr>Times New Roman</vt:lpstr>
      <vt:lpstr>Verdana</vt:lpstr>
      <vt:lpstr>Wingdings</vt:lpstr>
      <vt:lpstr>Office</vt:lpstr>
      <vt:lpstr>Photo Editor Photo</vt:lpstr>
      <vt:lpstr>Photo Editor-Foto</vt:lpstr>
      <vt:lpstr>Das Interstellare Medium - Der Stoff aus dem die Sterne sind </vt:lpstr>
      <vt:lpstr>PowerPoint-Präsentation</vt:lpstr>
      <vt:lpstr>Frühzeitliche Astronomie</vt:lpstr>
      <vt:lpstr>PowerPoint-Präsentation</vt:lpstr>
      <vt:lpstr>PowerPoint-Präsentation</vt:lpstr>
      <vt:lpstr>PowerPoint-Präsentation</vt:lpstr>
      <vt:lpstr>Frühe Wissenschaft im 17. und 18 Jhd.</vt:lpstr>
      <vt:lpstr>PowerPoint-Präsentation</vt:lpstr>
      <vt:lpstr>Sonne, Mond und Sterne, UND ???</vt:lpstr>
      <vt:lpstr>PowerPoint-Präsentation</vt:lpstr>
      <vt:lpstr>PowerPoint-Präsentation</vt:lpstr>
      <vt:lpstr>Absorption und Emission</vt:lpstr>
      <vt:lpstr>Emissionsspektren</vt:lpstr>
      <vt:lpstr>PowerPoint-Präsentation</vt:lpstr>
      <vt:lpstr>PowerPoint-Präsentation</vt:lpstr>
      <vt:lpstr>Atomare Absorption in Gaswolken</vt:lpstr>
      <vt:lpstr>Löchriger Himmel</vt:lpstr>
      <vt:lpstr>PowerPoint-Präsentation</vt:lpstr>
      <vt:lpstr>Dunkel durch Absorption?</vt:lpstr>
      <vt:lpstr>(Un)durchsichtig</vt:lpstr>
      <vt:lpstr>Kosmischer Staub</vt:lpstr>
      <vt:lpstr>Temperatur - Strahlung</vt:lpstr>
      <vt:lpstr>Elektromagnetische Spektrum</vt:lpstr>
      <vt:lpstr>Farbe = Wellenlänge</vt:lpstr>
      <vt:lpstr>Farbe = Wellenlänge</vt:lpstr>
      <vt:lpstr>PowerPoint-Präsentation</vt:lpstr>
      <vt:lpstr>Staub</vt:lpstr>
      <vt:lpstr>Staub und Molekülwolken Hand in Hand</vt:lpstr>
      <vt:lpstr>(Un)durchsichtig und reich an Molekülen</vt:lpstr>
      <vt:lpstr>Astrochemischer Zeitstrahl</vt:lpstr>
      <vt:lpstr>Photodissoziation</vt:lpstr>
      <vt:lpstr>Photodissoziation</vt:lpstr>
      <vt:lpstr>Photodissoziation</vt:lpstr>
      <vt:lpstr>Photodissoziationsregionen</vt:lpstr>
      <vt:lpstr>Photodissoziationsregionen</vt:lpstr>
      <vt:lpstr>Photodissoziationsregionen</vt:lpstr>
      <vt:lpstr>Photodissoziationsregionen</vt:lpstr>
      <vt:lpstr>Photodissoziationsregionen</vt:lpstr>
      <vt:lpstr>Photodissoziationsregionen</vt:lpstr>
      <vt:lpstr>Photodissoziationsregionen</vt:lpstr>
      <vt:lpstr>Astrochemie – Ach so!</vt:lpstr>
      <vt:lpstr>Die Phasen des Interstellaren Mediums</vt:lpstr>
      <vt:lpstr>ISM Bedingungen</vt:lpstr>
      <vt:lpstr>Hilfreicher Staub</vt:lpstr>
      <vt:lpstr>Eine Molekülwolke kollabiert</vt:lpstr>
      <vt:lpstr>Eine Molekülwolke kollabiert</vt:lpstr>
      <vt:lpstr>PowerPoint-Präsentation</vt:lpstr>
      <vt:lpstr>S 106</vt:lpstr>
      <vt:lpstr>Das große Bild – Der Kreislauf der Materie</vt:lpstr>
      <vt:lpstr>PowerPoint-Präsentation</vt:lpstr>
      <vt:lpstr>Vielen Dank für Ihre  Aufmerksamkeit</vt:lpstr>
      <vt:lpstr>Vielen Dank für Ihre  Aufmerksamkeit</vt:lpstr>
      <vt:lpstr>Vielen Dank für Ihre  Aufmerksamkeit</vt:lpstr>
      <vt:lpstr>Photodissoziationsregionen</vt:lpstr>
      <vt:lpstr>Stern und Scheibe bilden sich</vt:lpstr>
      <vt:lpstr>Ein Protostern entsteht</vt:lpstr>
      <vt:lpstr>Gibt es Akkretionsscheiben?</vt:lpstr>
      <vt:lpstr>Scheiben und Hüllen um junge Sterne</vt:lpstr>
      <vt:lpstr>S 106</vt:lpstr>
      <vt:lpstr>S 106</vt:lpstr>
      <vt:lpstr>Chemie aus Sicht der Astrophysik</vt:lpstr>
      <vt:lpstr>Jets/Ausflüsse</vt:lpstr>
      <vt:lpstr>PowerPoint-Präsentation</vt:lpstr>
      <vt:lpstr>Sternentstehung – animiert und verhindert</vt:lpstr>
      <vt:lpstr>PowerPoint-Präsentation</vt:lpstr>
      <vt:lpstr>Molekülspektroskopie – was ist das</vt:lpstr>
      <vt:lpstr>Staub und Moleküle gehen Hand in Hand</vt:lpstr>
      <vt:lpstr>Spitzers Blick auf Orion</vt:lpstr>
      <vt:lpstr>Molekülwolken</vt:lpstr>
      <vt:lpstr>Ohne Staub kein …</vt:lpstr>
      <vt:lpstr>Hilfreicher Staub</vt:lpstr>
      <vt:lpstr>Das Interstellare Medium</vt:lpstr>
      <vt:lpstr>Das Interstellare Medium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Gasen auf der Spur  -  Molekülspektroskopie mit dem SOFIA Observatorium</dc:title>
  <dc:creator>Markus Röllig</dc:creator>
  <cp:lastModifiedBy>Markus Röllig</cp:lastModifiedBy>
  <cp:revision>155</cp:revision>
  <dcterms:created xsi:type="dcterms:W3CDTF">2019-09-24T13:36:45Z</dcterms:created>
  <dcterms:modified xsi:type="dcterms:W3CDTF">2021-04-29T18:06:58Z</dcterms:modified>
</cp:coreProperties>
</file>